
<file path=[Content_Types].xml><?xml version="1.0" encoding="utf-8"?>
<Types xmlns="http://schemas.openxmlformats.org/package/2006/content-types">
  <Default Extension="xml" ContentType="application/vnd.openxmlformats-package.core-properties+xml"/>
  <Default Extension="png" ContentType="image/png"/>
  <Default Extension="bin" ContentType="image/webp"/>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slides/charts/chart1.xml" ContentType="application/vnd.openxmlformats-officedocument.drawingml.chart+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2c430ea83fc40e0" /><Relationship Type="http://schemas.openxmlformats.org/officeDocument/2006/relationships/extended-properties" Target="/docProps/app.xml" Id="Rce1b1059734e4499" /><Relationship Type="http://schemas.openxmlformats.org/officeDocument/2006/relationships/officeDocument" Target="/ppt/presentation.xml" Id="Rdc3f1a0472864ef9" /></Relationships>
</file>

<file path=ppt/presentation.xml><?xml version="1.0" encoding="utf-8"?>
<p:presentation xmlns:p="http://schemas.openxmlformats.org/presentationml/2006/main">
  <p:sldMasterIdLst>
    <p:sldMasterId xmlns:r="http://schemas.openxmlformats.org/officeDocument/2006/relationships" id="2147483648" r:id="R885943bd79e84bad"/>
  </p:sldMasterIdLst>
  <p:notesMasterIdLst>
    <p:notesMasterId xmlns:r="http://schemas.openxmlformats.org/officeDocument/2006/relationships" r:id="R54d03d8bfc914fc0"/>
  </p:notesMasterIdLst>
  <p:sldIdLst>
    <p:sldId xmlns:r="http://schemas.openxmlformats.org/officeDocument/2006/relationships" id="256" r:id="R3439de51723f46ba"/>
    <p:sldId xmlns:r="http://schemas.openxmlformats.org/officeDocument/2006/relationships" id="257" r:id="Rabbf00d1aa8e4510"/>
    <p:sldId xmlns:r="http://schemas.openxmlformats.org/officeDocument/2006/relationships" id="258" r:id="R79251a28a9a14340"/>
    <p:sldId xmlns:r="http://schemas.openxmlformats.org/officeDocument/2006/relationships" id="259" r:id="Rcab8a6f242ef42e0"/>
    <p:sldId xmlns:r="http://schemas.openxmlformats.org/officeDocument/2006/relationships" id="260" r:id="R95821ae58d534a0a"/>
    <p:sldId xmlns:r="http://schemas.openxmlformats.org/officeDocument/2006/relationships" id="261" r:id="R9a70be05acf240d4"/>
    <p:sldId xmlns:r="http://schemas.openxmlformats.org/officeDocument/2006/relationships" id="262" r:id="R9280c6920a8d4a58"/>
    <p:sldId xmlns:r="http://schemas.openxmlformats.org/officeDocument/2006/relationships" id="263" r:id="R4839172021274fcb"/>
    <p:sldId xmlns:r="http://schemas.openxmlformats.org/officeDocument/2006/relationships" id="264" r:id="R72e24db4282b4e83"/>
    <p:sldId xmlns:r="http://schemas.openxmlformats.org/officeDocument/2006/relationships" id="265" r:id="R9b85a98f98c24179"/>
    <p:sldId xmlns:r="http://schemas.openxmlformats.org/officeDocument/2006/relationships" id="266" r:id="R8182f7be6ce74cb1"/>
    <p:sldId xmlns:r="http://schemas.openxmlformats.org/officeDocument/2006/relationships" id="267" r:id="R1eccae306dbf4260"/>
    <p:sldId xmlns:r="http://schemas.openxmlformats.org/officeDocument/2006/relationships" id="268" r:id="R16247c990ae8446d"/>
    <p:sldId xmlns:r="http://schemas.openxmlformats.org/officeDocument/2006/relationships" id="269" r:id="Rb87c8a9280c040b0"/>
    <p:sldId xmlns:r="http://schemas.openxmlformats.org/officeDocument/2006/relationships" id="270" r:id="R94ce37c53cad408e"/>
    <p:sldId xmlns:r="http://schemas.openxmlformats.org/officeDocument/2006/relationships" id="271" r:id="Rb6c9e4eacd074181"/>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a3b29ee7d3f44711" /><Relationship Type="http://schemas.openxmlformats.org/officeDocument/2006/relationships/slideMaster" Target="/ppt/slideMasters/slideMaster1.xml" Id="R885943bd79e84bad" /><Relationship Type="http://schemas.openxmlformats.org/officeDocument/2006/relationships/notesMaster" Target="/ppt/notesMasters/notesMaster1.xml" Id="R54d03d8bfc914fc0" /><Relationship Type="http://schemas.openxmlformats.org/officeDocument/2006/relationships/presProps" Target="/ppt/presProps.xml" Id="Re59a409e67e04247" /><Relationship Type="http://schemas.openxmlformats.org/officeDocument/2006/relationships/tableStyles" Target="/ppt/tableStyles.xml" Id="R5a6eaa728bb1464c" /><Relationship Type="http://schemas.openxmlformats.org/officeDocument/2006/relationships/slide" Target="/ppt/slides/slide1.xml" Id="R3439de51723f46ba" /><Relationship Type="http://schemas.openxmlformats.org/officeDocument/2006/relationships/slide" Target="/ppt/slides/slide2.xml" Id="Rabbf00d1aa8e4510" /><Relationship Type="http://schemas.openxmlformats.org/officeDocument/2006/relationships/slide" Target="/ppt/slides/slide3.xml" Id="R79251a28a9a14340" /><Relationship Type="http://schemas.openxmlformats.org/officeDocument/2006/relationships/slide" Target="/ppt/slides/slide4.xml" Id="Rcab8a6f242ef42e0" /><Relationship Type="http://schemas.openxmlformats.org/officeDocument/2006/relationships/slide" Target="/ppt/slides/slide5.xml" Id="R95821ae58d534a0a" /><Relationship Type="http://schemas.openxmlformats.org/officeDocument/2006/relationships/slide" Target="/ppt/slides/slide6.xml" Id="R9a70be05acf240d4" /><Relationship Type="http://schemas.openxmlformats.org/officeDocument/2006/relationships/slide" Target="/ppt/slides/slide7.xml" Id="R9280c6920a8d4a58" /><Relationship Type="http://schemas.openxmlformats.org/officeDocument/2006/relationships/slide" Target="/ppt/slides/slide8.xml" Id="R4839172021274fcb" /><Relationship Type="http://schemas.openxmlformats.org/officeDocument/2006/relationships/slide" Target="/ppt/slides/slide9.xml" Id="R72e24db4282b4e83" /><Relationship Type="http://schemas.openxmlformats.org/officeDocument/2006/relationships/slide" Target="/ppt/slides/slide10.xml" Id="R9b85a98f98c24179" /><Relationship Type="http://schemas.openxmlformats.org/officeDocument/2006/relationships/slide" Target="/ppt/slides/slide11.xml" Id="R8182f7be6ce74cb1" /><Relationship Type="http://schemas.openxmlformats.org/officeDocument/2006/relationships/slide" Target="/ppt/slides/slide12.xml" Id="R1eccae306dbf4260" /><Relationship Type="http://schemas.openxmlformats.org/officeDocument/2006/relationships/slide" Target="/ppt/slides/slide13.xml" Id="R16247c990ae8446d" /><Relationship Type="http://schemas.openxmlformats.org/officeDocument/2006/relationships/slide" Target="/ppt/slides/slide14.xml" Id="Rb87c8a9280c040b0" /><Relationship Type="http://schemas.openxmlformats.org/officeDocument/2006/relationships/slide" Target="/ppt/slides/slide15.xml" Id="R94ce37c53cad408e" /><Relationship Type="http://schemas.openxmlformats.org/officeDocument/2006/relationships/slide" Target="/ppt/slides/slide16.xml" Id="Rb6c9e4eacd074181"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38588b01a3648d7"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d5bf0cd42e2429c" /><Relationship Type="http://schemas.openxmlformats.org/officeDocument/2006/relationships/notesMaster" Target="/ppt/notesMasters/notesMaster1.xml" Id="Re930bc1b7cfc486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c4a03c7b86e4457d" /><Relationship Type="http://schemas.openxmlformats.org/officeDocument/2006/relationships/notesMaster" Target="/ppt/notesMasters/notesMaster1.xml" Id="Rfc74058738fa464d"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c185b93878fc41e4" /><Relationship Type="http://schemas.openxmlformats.org/officeDocument/2006/relationships/notesMaster" Target="/ppt/notesMasters/notesMaster1.xml" Id="R32502d1f55a64fff"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dd2fd419a3ab4776" /><Relationship Type="http://schemas.openxmlformats.org/officeDocument/2006/relationships/notesMaster" Target="/ppt/notesMasters/notesMaster1.xml" Id="R1e5865f56e2c4a5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ebc072afb2864378" /><Relationship Type="http://schemas.openxmlformats.org/officeDocument/2006/relationships/notesMaster" Target="/ppt/notesMasters/notesMaster1.xml" Id="Rd678464d0c064e9e"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05938d4264d94c74" /><Relationship Type="http://schemas.openxmlformats.org/officeDocument/2006/relationships/notesMaster" Target="/ppt/notesMasters/notesMaster1.xml" Id="R97402aae1cdc45a0"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41e05901f45241be" /><Relationship Type="http://schemas.openxmlformats.org/officeDocument/2006/relationships/notesMaster" Target="/ppt/notesMasters/notesMaster1.xml" Id="R7042646aedd1429b"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9c07677a56c84091" /><Relationship Type="http://schemas.openxmlformats.org/officeDocument/2006/relationships/notesMaster" Target="/ppt/notesMasters/notesMaster1.xml" Id="R9ba731cb159d4750" /></Relationships>
</file>

<file path=ppt/notesSlides/_rels/notesSlide2.xml.rels>&#65279;<?xml version="1.0" encoding="utf-8"?><Relationships xmlns="http://schemas.openxmlformats.org/package/2006/relationships"><Relationship Type="http://schemas.openxmlformats.org/officeDocument/2006/relationships/slide" Target="/ppt/slides/slide2.xml" Id="R5c606d6633454471" /><Relationship Type="http://schemas.openxmlformats.org/officeDocument/2006/relationships/notesMaster" Target="/ppt/notesMasters/notesMaster1.xml" Id="R197bf2094dc64139" /></Relationships>
</file>

<file path=ppt/notesSlides/_rels/notesSlide3.xml.rels>&#65279;<?xml version="1.0" encoding="utf-8"?><Relationships xmlns="http://schemas.openxmlformats.org/package/2006/relationships"><Relationship Type="http://schemas.openxmlformats.org/officeDocument/2006/relationships/slide" Target="/ppt/slides/slide3.xml" Id="R0b9d094f1f67408d" /><Relationship Type="http://schemas.openxmlformats.org/officeDocument/2006/relationships/notesMaster" Target="/ppt/notesMasters/notesMaster1.xml" Id="R69c7cd6697654b2f" /></Relationships>
</file>

<file path=ppt/notesSlides/_rels/notesSlide4.xml.rels>&#65279;<?xml version="1.0" encoding="utf-8"?><Relationships xmlns="http://schemas.openxmlformats.org/package/2006/relationships"><Relationship Type="http://schemas.openxmlformats.org/officeDocument/2006/relationships/slide" Target="/ppt/slides/slide4.xml" Id="R091ed4c4dcec4fc5" /><Relationship Type="http://schemas.openxmlformats.org/officeDocument/2006/relationships/notesMaster" Target="/ppt/notesMasters/notesMaster1.xml" Id="R268e6236180a4a2d" /></Relationships>
</file>

<file path=ppt/notesSlides/_rels/notesSlide5.xml.rels>&#65279;<?xml version="1.0" encoding="utf-8"?><Relationships xmlns="http://schemas.openxmlformats.org/package/2006/relationships"><Relationship Type="http://schemas.openxmlformats.org/officeDocument/2006/relationships/slide" Target="/ppt/slides/slide5.xml" Id="R0b7d5b5857444f33" /><Relationship Type="http://schemas.openxmlformats.org/officeDocument/2006/relationships/notesMaster" Target="/ppt/notesMasters/notesMaster1.xml" Id="Rd3a489d479aa4c0c" /></Relationships>
</file>

<file path=ppt/notesSlides/_rels/notesSlide6.xml.rels>&#65279;<?xml version="1.0" encoding="utf-8"?><Relationships xmlns="http://schemas.openxmlformats.org/package/2006/relationships"><Relationship Type="http://schemas.openxmlformats.org/officeDocument/2006/relationships/slide" Target="/ppt/slides/slide6.xml" Id="R2d5e7879f8674ab7" /><Relationship Type="http://schemas.openxmlformats.org/officeDocument/2006/relationships/notesMaster" Target="/ppt/notesMasters/notesMaster1.xml" Id="R088abaec1b944942" /></Relationships>
</file>

<file path=ppt/notesSlides/_rels/notesSlide7.xml.rels>&#65279;<?xml version="1.0" encoding="utf-8"?><Relationships xmlns="http://schemas.openxmlformats.org/package/2006/relationships"><Relationship Type="http://schemas.openxmlformats.org/officeDocument/2006/relationships/slide" Target="/ppt/slides/slide7.xml" Id="R8b948ffa81364b30" /><Relationship Type="http://schemas.openxmlformats.org/officeDocument/2006/relationships/notesMaster" Target="/ppt/notesMasters/notesMaster1.xml" Id="R4eb7e8356e2a430c" /></Relationships>
</file>

<file path=ppt/notesSlides/_rels/notesSlide8.xml.rels>&#65279;<?xml version="1.0" encoding="utf-8"?><Relationships xmlns="http://schemas.openxmlformats.org/package/2006/relationships"><Relationship Type="http://schemas.openxmlformats.org/officeDocument/2006/relationships/slide" Target="/ppt/slides/slide8.xml" Id="R09ea30ff26c04e7a" /><Relationship Type="http://schemas.openxmlformats.org/officeDocument/2006/relationships/notesMaster" Target="/ppt/notesMasters/notesMaster1.xml" Id="R4b4ec9ebc6b9485e" /></Relationships>
</file>

<file path=ppt/notesSlides/_rels/notesSlide9.xml.rels>&#65279;<?xml version="1.0" encoding="utf-8"?><Relationships xmlns="http://schemas.openxmlformats.org/package/2006/relationships"><Relationship Type="http://schemas.openxmlformats.org/officeDocument/2006/relationships/slide" Target="/ppt/slides/slide9.xml" Id="R3f274b6507114c3f" /><Relationship Type="http://schemas.openxmlformats.org/officeDocument/2006/relationships/notesMaster" Target="/ppt/notesMasters/notesMaster1.xml" Id="R7326b7f29c3e420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0:00-0:30</a:t>
            </a:r>
          </a:p>
          <a:p xmlns:a="http://schemas.openxmlformats.org/drawingml/2006/main">
            <a:r>
              <a:t/>
            </a:r>
          </a:p>
          <a:p xmlns:a="http://schemas.openxmlformats.org/drawingml/2006/main">
            <a:r>
              <a:t>Presenter notes:</a:t>
            </a:r>
          </a:p>
          <a:p xmlns:a="http://schemas.openxmlformats.org/drawingml/2006/main">
            <a:r>
              <a:t>Welcome participants and state the practical promise: this is a short teacher-development session about occasionally opening the course onto learners' real worlds, without creating an unsustainable planning burden. Make clear that the session is not an argument against coursebooks.</a:t>
            </a:r>
          </a:p>
          <a:p xmlns:a="http://schemas.openxmlformats.org/drawingml/2006/main">
            <a:r>
              <a:t/>
            </a:r>
          </a:p>
          <a:p xmlns:a="http://schemas.openxmlformats.org/drawingml/2006/main">
            <a:r>
              <a:t>[Sources]</a:t>
            </a:r>
          </a:p>
          <a:p xmlns:a="http://schemas.openxmlformats.org/drawingml/2006/main">
            <a:r>
              <a:t>- Tailtiu logo supplied by Martin Quinn.</a:t>
            </a:r>
          </a:p>
          <a:p xmlns:a="http://schemas.openxmlformats.org/drawingml/2006/main">
            <a:r>
              <a:t>- Cover visual generated for this Tailtiu teacher-development deck.</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12:30-14:30</a:t>
            </a:r>
          </a:p>
          <a:p xmlns:a="http://schemas.openxmlformats.org/drawingml/2006/main">
            <a:r>
              <a:t/>
            </a:r>
          </a:p>
          <a:p xmlns:a="http://schemas.openxmlformats.org/drawingml/2006/main">
            <a:r>
              <a:t>Presenter notes:</a:t>
            </a:r>
          </a:p>
          <a:p xmlns:a="http://schemas.openxmlformats.org/drawingml/2006/main">
            <a:r>
              <a:t>Explain the selection-by-omission process. The chosen section runs from 5:48 to 7:22: 94 seconds and 181 words, excluding labels and timestamps. Play the clip or use the prepared transcript if the connection fails. Ask participants for the overall purpose: surfers are preparing for what could be an exceptional day. Do not describe the conditions as safe; the source does not support that inference.</a:t>
            </a:r>
          </a:p>
          <a:p xmlns:a="http://schemas.openxmlformats.org/drawingml/2006/main">
            <a:r>
              <a:t/>
            </a:r>
          </a:p>
          <a:p xmlns:a="http://schemas.openxmlformats.org/drawingml/2006/main">
            <a:r>
              <a:t>[Sources]</a:t>
            </a:r>
          </a:p>
          <a:p xmlns:a="http://schemas.openxmlformats.org/drawingml/2006/main">
            <a:r>
              <a:t>- Foreign Correspondent documentary: https://www.youtube.com/watch?v=boGMfBjOgqQ</a:t>
            </a:r>
          </a:p>
          <a:p xmlns:a="http://schemas.openxmlformats.org/drawingml/2006/main">
            <a:r>
              <a:t>- User-supplied transcript: 'Irish big wave surfing.' Selected section 5:48-7:22.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14:30-15:30</a:t>
            </a:r>
          </a:p>
          <a:p xmlns:a="http://schemas.openxmlformats.org/drawingml/2006/main">
            <a:r>
              <a:t/>
            </a:r>
          </a:p>
          <a:p xmlns:a="http://schemas.openxmlformats.org/drawingml/2006/main">
            <a:r>
              <a:t>Presenter notes:</a:t>
            </a:r>
          </a:p>
          <a:p xmlns:a="http://schemas.openxmlformats.org/drawingml/2006/main">
            <a:r>
              <a:t>Demonstrate the compact activity architecture. First viewing: choose the gist. Second viewing: identify evidence and notice three transferable expressions. Final task: recommend the documentary to a classmate in a short voice note. The authentic purpose is recommending online content—something learners genuinely do.</a:t>
            </a:r>
          </a:p>
          <a:p xmlns:a="http://schemas.openxmlformats.org/drawingml/2006/main">
            <a:r>
              <a:t/>
            </a:r>
          </a:p>
          <a:p xmlns:a="http://schemas.openxmlformats.org/drawingml/2006/main">
            <a:r>
              <a:t>[Sources]</a:t>
            </a:r>
          </a:p>
          <a:p xmlns:a="http://schemas.openxmlformats.org/drawingml/2006/main">
            <a:r>
              <a:t>- Worked example developed from the user-supplied Irish big-wave surfing transcript.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15:30-16:30</a:t>
            </a:r>
          </a:p>
          <a:p xmlns:a="http://schemas.openxmlformats.org/drawingml/2006/main">
            <a:r>
              <a:t/>
            </a:r>
          </a:p>
          <a:p xmlns:a="http://schemas.openxmlformats.org/drawingml/2006/main">
            <a:r>
              <a:t>Presenter notes:</a:t>
            </a:r>
          </a:p>
          <a:p xmlns:a="http://schemas.openxmlformats.org/drawingml/2006/main">
            <a:r>
              <a:t>Use this as the clearest demonstration of AI as co-teacher rather than authority. A plausible-sounding question can introduce an unsupported assumption. The teacher checks every answer against the source and changes the question. This is the equivalent of double-marking or peer review.</a:t>
            </a:r>
          </a:p>
          <a:p xmlns:a="http://schemas.openxmlformats.org/drawingml/2006/main">
            <a:r>
              <a:t/>
            </a:r>
          </a:p>
          <a:p xmlns:a="http://schemas.openxmlformats.org/drawingml/2006/main">
            <a:r>
              <a:t>[Sources]</a:t>
            </a:r>
          </a:p>
          <a:p xmlns:a="http://schemas.openxmlformats.org/drawingml/2006/main">
            <a:r>
              <a:t>- Teacher audit based on the selected 5:48-7:22 transcript section.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16:30-21:30</a:t>
            </a:r>
          </a:p>
          <a:p xmlns:a="http://schemas.openxmlformats.org/drawingml/2006/main">
            <a:r>
              <a:t/>
            </a:r>
          </a:p>
          <a:p xmlns:a="http://schemas.openxmlformats.org/drawingml/2006/main">
            <a:r>
              <a:t>Presenter notes:</a:t>
            </a:r>
          </a:p>
          <a:p xmlns:a="http://schemas.openxmlformats.org/drawingml/2006/main">
            <a:r>
              <a:t>Put participants in pairs. They may use the surfing transcript, a supplied alternative or a source on their device. Ask them to write only a microdesign, not a full lesson plan. Circulate and ask: What will learners genuinely do with this? Give a one-minute warning.</a:t>
            </a:r>
          </a:p>
          <a:p xmlns:a="http://schemas.openxmlformats.org/drawingml/2006/main">
            <a:r>
              <a:t/>
            </a:r>
          </a:p>
          <a:p xmlns:a="http://schemas.openxmlformats.org/drawingml/2006/main">
            <a:r>
              <a:t>[Sources]</a:t>
            </a:r>
          </a:p>
          <a:p xmlns:a="http://schemas.openxmlformats.org/drawingml/2006/main">
            <a:r>
              <a:t>- Participant task based on the REAL loop developed for this seminar.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21:30-23:30</a:t>
            </a:r>
          </a:p>
          <a:p xmlns:a="http://schemas.openxmlformats.org/drawingml/2006/main">
            <a:r>
              <a:t/>
            </a:r>
          </a:p>
          <a:p xmlns:a="http://schemas.openxmlformats.org/drawingml/2006/main">
            <a:r>
              <a:t>Presenter notes:</a:t>
            </a:r>
          </a:p>
          <a:p xmlns:a="http://schemas.openxmlformats.org/drawingml/2006/main">
            <a:r>
              <a:t>Pairs exchange their microdesigns and use the six checks. Ask them to recommend one essential revision rather than rewriting the other pair's activity. If time permits, take one example of a change made after checking.</a:t>
            </a:r>
          </a:p>
          <a:p xmlns:a="http://schemas.openxmlformats.org/drawingml/2006/main">
            <a:r>
              <a:t/>
            </a:r>
          </a:p>
          <a:p xmlns:a="http://schemas.openxmlformats.org/drawingml/2006/main">
            <a:r>
              <a:t>[Sources]</a:t>
            </a:r>
          </a:p>
          <a:p xmlns:a="http://schemas.openxmlformats.org/drawingml/2006/main">
            <a:r>
              <a:t>- Audit criteria synthesised from Martin Quinn's article draft and the REAL loop.</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23:30-25:00</a:t>
            </a:r>
          </a:p>
          <a:p xmlns:a="http://schemas.openxmlformats.org/drawingml/2006/main">
            <a:r>
              <a:t/>
            </a:r>
          </a:p>
          <a:p xmlns:a="http://schemas.openxmlformats.org/drawingml/2006/main">
            <a:r>
              <a:t>Presenter notes:</a:t>
            </a:r>
          </a:p>
          <a:p xmlns:a="http://schemas.openxmlformats.org/drawingml/2006/main">
            <a:r>
              <a:t>Return to the opening promise. Give participants a quiet moment to identify one class, one interest or need, and one possible source. End with the teacher-development address where the slides and supporting materials will be available.</a:t>
            </a:r>
          </a:p>
          <a:p xmlns:a="http://schemas.openxmlformats.org/drawingml/2006/main">
            <a:r>
              <a:t/>
            </a:r>
          </a:p>
          <a:p xmlns:a="http://schemas.openxmlformats.org/drawingml/2006/main">
            <a:r>
              <a:t>[Sources]</a:t>
            </a:r>
          </a:p>
          <a:p xmlns:a="http://schemas.openxmlformats.org/drawingml/2006/main">
            <a:r>
              <a:t>- Closing synthesis developed for this seminar.</a:t>
            </a:r>
          </a:p>
          <a:p xmlns:a="http://schemas.openxmlformats.org/drawingml/2006/main">
            <a:r>
              <a:t>- Tailtiu logo supplied by Martin Quinn.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Backup / not presented</a:t>
            </a:r>
          </a:p>
          <a:p xmlns:a="http://schemas.openxmlformats.org/drawingml/2006/main">
            <a:r>
              <a:t/>
            </a:r>
          </a:p>
          <a:p xmlns:a="http://schemas.openxmlformats.org/drawingml/2006/main">
            <a:r>
              <a:t>Presenter notes:</a:t>
            </a:r>
          </a:p>
          <a:p xmlns:a="http://schemas.openxmlformats.org/drawingml/2006/main">
            <a:r>
              <a:t>Retain this slide for questions about the evidence base or the worked source. It is not part of the timed 25-minute sequence.</a:t>
            </a:r>
          </a:p>
          <a:p xmlns:a="http://schemas.openxmlformats.org/drawingml/2006/main">
            <a:r>
              <a:t/>
            </a:r>
          </a:p>
          <a:p xmlns:a="http://schemas.openxmlformats.org/drawingml/2006/main">
            <a:r>
              <a:t>[Sources]</a:t>
            </a:r>
          </a:p>
          <a:p xmlns:a="http://schemas.openxmlformats.org/drawingml/2006/main">
            <a:r>
              <a:t>- References listed visibly on the slide.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0:30-1:00</a:t>
            </a:r>
          </a:p>
          <a:p xmlns:a="http://schemas.openxmlformats.org/drawingml/2006/main">
            <a:r>
              <a:t/>
            </a:r>
          </a:p>
          <a:p xmlns:a="http://schemas.openxmlformats.org/drawingml/2006/main">
            <a:r>
              <a:t>Presenter notes:</a:t>
            </a:r>
          </a:p>
          <a:p xmlns:a="http://schemas.openxmlformats.org/drawingml/2006/main">
            <a:r>
              <a:t>State the outcome explicitly. Participants are not expected to master every possible AI tool. They should leave with a planning sequence they can repeat using a suitable model and their own professional judgement.</a:t>
            </a:r>
          </a:p>
          <a:p xmlns:a="http://schemas.openxmlformats.org/drawingml/2006/main">
            <a:r>
              <a:t/>
            </a:r>
          </a:p>
          <a:p xmlns:a="http://schemas.openxmlformats.org/drawingml/2006/main">
            <a:r>
              <a:t>[Sources]</a:t>
            </a:r>
          </a:p>
          <a:p xmlns:a="http://schemas.openxmlformats.org/drawingml/2006/main">
            <a:r>
              <a:t>- Martin Quinn, 'Beyond Coursebooks; Using Authentic Materials to Keep Motivation up.'</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1:00-3:00</a:t>
            </a:r>
          </a:p>
          <a:p xmlns:a="http://schemas.openxmlformats.org/drawingml/2006/main">
            <a:r>
              <a:t/>
            </a:r>
          </a:p>
          <a:p xmlns:a="http://schemas.openxmlformats.org/drawingml/2006/main">
            <a:r>
              <a:t>Presenter notes:</a:t>
            </a:r>
          </a:p>
          <a:p xmlns:a="http://schemas.openxmlformats.org/drawingml/2006/main">
            <a:r>
              <a:t>Give participants approximately 45 seconds in pairs. Invite no more than two examples. Use their answers to establish that relevance is class-specific: a source that works brilliantly for one group can fail with another.</a:t>
            </a:r>
          </a:p>
          <a:p xmlns:a="http://schemas.openxmlformats.org/drawingml/2006/main">
            <a:r>
              <a:t/>
            </a:r>
          </a:p>
          <a:p xmlns:a="http://schemas.openxmlformats.org/drawingml/2006/main">
            <a:r>
              <a:t>[Sources]</a:t>
            </a:r>
          </a:p>
          <a:p xmlns:a="http://schemas.openxmlformats.org/drawingml/2006/main">
            <a:r>
              <a:t>- Martin Quinn, Trinity DipTESOL IRP, introduction and findings on relevance, learner interests and motivational dips.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3:00-5:30</a:t>
            </a:r>
          </a:p>
          <a:p xmlns:a="http://schemas.openxmlformats.org/drawingml/2006/main">
            <a:r>
              <a:t/>
            </a:r>
          </a:p>
          <a:p xmlns:a="http://schemas.openxmlformats.org/drawingml/2006/main">
            <a:r>
              <a:t>Presenter notes:</a:t>
            </a:r>
          </a:p>
          <a:p xmlns:a="http://schemas.openxmlformats.org/drawingml/2006/main">
            <a:r>
              <a:t>Explain the study context briefly: secondary classes between exam years in British Council Spain. Do not overclaim. The figures describe reasons teachers selected, and participants could choose several. The strongest pattern was contextual relevance and breaking monotony, followed by everyday usefulness. Exam support still mattered, but it was not the most frequently selected reason.</a:t>
            </a:r>
          </a:p>
          <a:p xmlns:a="http://schemas.openxmlformats.org/drawingml/2006/main">
            <a:r>
              <a:t/>
            </a:r>
          </a:p>
          <a:p xmlns:a="http://schemas.openxmlformats.org/drawingml/2006/main">
            <a:r>
              <a:t>[Sources]</a:t>
            </a:r>
          </a:p>
          <a:p xmlns:a="http://schemas.openxmlformats.org/drawingml/2006/main">
            <a:r>
              <a:t>- Martin Quinn, Trinity DipTESOL IRP, Question 5 and evaluation. Questionnaire n=16; follow-up interviews n=3.</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5:30-7:30</a:t>
            </a:r>
          </a:p>
          <a:p xmlns:a="http://schemas.openxmlformats.org/drawingml/2006/main">
            <a:r>
              <a:t/>
            </a:r>
          </a:p>
          <a:p xmlns:a="http://schemas.openxmlformats.org/drawingml/2006/main">
            <a:r>
              <a:t>Presenter notes:</a:t>
            </a:r>
          </a:p>
          <a:p xmlns:a="http://schemas.openxmlformats.org/drawingml/2006/main">
            <a:r>
              <a:t>Define authentic material in one sentence: material not originally designed for language learning. Then make the more important point that authenticity is also affected by the task. A real article reduced to decontextualised grammar hunting can lose its real-world purpose. The teachers in the IRP frequently preserved the source and adapted the task, support or selected section.</a:t>
            </a:r>
          </a:p>
          <a:p xmlns:a="http://schemas.openxmlformats.org/drawingml/2006/main">
            <a:r>
              <a:t/>
            </a:r>
          </a:p>
          <a:p xmlns:a="http://schemas.openxmlformats.org/drawingml/2006/main">
            <a:r>
              <a:t>[Sources]</a:t>
            </a:r>
          </a:p>
          <a:p xmlns:a="http://schemas.openxmlformats.org/drawingml/2006/main">
            <a:r>
              <a:t>- Guariento, W. and Morley, J. (2001), 'Text and task authenticity in the EFL classroom.'</a:t>
            </a:r>
          </a:p>
          <a:p xmlns:a="http://schemas.openxmlformats.org/drawingml/2006/main">
            <a:r>
              <a:t>- Buendgens-Kosten, J. (2014), 'Authenticity.'</a:t>
            </a:r>
          </a:p>
          <a:p xmlns:a="http://schemas.openxmlformats.org/drawingml/2006/main">
            <a:r>
              <a:t>- Field, J. (1998), 'Skills and strategies: towards a new methodology for listening.'</a:t>
            </a:r>
          </a:p>
          <a:p xmlns:a="http://schemas.openxmlformats.org/drawingml/2006/main">
            <a:r>
              <a:t>- Martin Quinn, Trinity DipTESOL IRP, findings on editing, omission and task adaptation.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7:30-8:30</a:t>
            </a:r>
          </a:p>
          <a:p xmlns:a="http://schemas.openxmlformats.org/drawingml/2006/main">
            <a:r>
              <a:t/>
            </a:r>
          </a:p>
          <a:p xmlns:a="http://schemas.openxmlformats.org/drawingml/2006/main">
            <a:r>
              <a:t>Presenter notes:</a:t>
            </a:r>
          </a:p>
          <a:p xmlns:a="http://schemas.openxmlformats.org/drawingml/2006/main">
            <a:r>
              <a:t>Acknowledge the practical objection: authentic materials can create a chain of extra work. AI can help with transcription, initial analysis, brainstorming and drafting. Avoid promising a fixed percentage of time saved. The point is that the teacher moves from blank-page creation to selection and editing.</a:t>
            </a:r>
          </a:p>
          <a:p xmlns:a="http://schemas.openxmlformats.org/drawingml/2006/main">
            <a:r>
              <a:t/>
            </a:r>
          </a:p>
          <a:p xmlns:a="http://schemas.openxmlformats.org/drawingml/2006/main">
            <a:r>
              <a:t>[Sources]</a:t>
            </a:r>
          </a:p>
          <a:p xmlns:a="http://schemas.openxmlformats.org/drawingml/2006/main">
            <a:r>
              <a:t>- Martin Quinn, 'Beyond Coursebooks; Using Authentic Materials to Keep Motivation up.'</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8:30-10:30</a:t>
            </a:r>
          </a:p>
          <a:p xmlns:a="http://schemas.openxmlformats.org/drawingml/2006/main">
            <a:r>
              <a:t/>
            </a:r>
          </a:p>
          <a:p xmlns:a="http://schemas.openxmlformats.org/drawingml/2006/main">
            <a:r>
              <a:t>Presenter notes:</a:t>
            </a:r>
          </a:p>
          <a:p xmlns:a="http://schemas.openxmlformats.org/drawingml/2006/main">
            <a:r>
              <a:t>Introduce the four stages without expanding every possible application. Stress that the loop starts and ends with teacher judgement. The middle stages can be assisted by AI, but relevance and final evaluation cannot be delegated responsibly.</a:t>
            </a:r>
          </a:p>
          <a:p xmlns:a="http://schemas.openxmlformats.org/drawingml/2006/main">
            <a:r>
              <a:t/>
            </a:r>
          </a:p>
          <a:p xmlns:a="http://schemas.openxmlformats.org/drawingml/2006/main">
            <a:r>
              <a:t>[Sources]</a:t>
            </a:r>
          </a:p>
          <a:p xmlns:a="http://schemas.openxmlformats.org/drawingml/2006/main">
            <a:r>
              <a:t>- REAL loop developed for this seminar from Martin Quinn's IRP findings and article draft.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10:30-11:30</a:t>
            </a:r>
          </a:p>
          <a:p xmlns:a="http://schemas.openxmlformats.org/drawingml/2006/main">
            <a:r>
              <a:t/>
            </a:r>
          </a:p>
          <a:p xmlns:a="http://schemas.openxmlformats.org/drawingml/2006/main">
            <a:r>
              <a:t>Presenter notes:</a:t>
            </a:r>
          </a:p>
          <a:p xmlns:a="http://schemas.openxmlformats.org/drawingml/2006/main">
            <a:r>
              <a:t>Use the Pink Floyd example from the article if helpful: painstaking preparation cannot rescue a source selected principally from the teacher's own interests. Relevance is not universal; it is relational and time-specific.</a:t>
            </a:r>
          </a:p>
          <a:p xmlns:a="http://schemas.openxmlformats.org/drawingml/2006/main">
            <a:r>
              <a:t/>
            </a:r>
          </a:p>
          <a:p xmlns:a="http://schemas.openxmlformats.org/drawingml/2006/main">
            <a:r>
              <a:t>[Sources]</a:t>
            </a:r>
          </a:p>
          <a:p xmlns:a="http://schemas.openxmlformats.org/drawingml/2006/main">
            <a:r>
              <a:t>- Martin Quinn, Trinity DipTESOL IRP, implications on learner choice and interests.</a:t>
            </a:r>
          </a:p>
          <a:p xmlns:a="http://schemas.openxmlformats.org/drawingml/2006/main">
            <a:r>
              <a:t>- Martin Quinn, 'Beyond Coursebooks; Using Authentic Materials to Keep Motivation up.'</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11:30-12:30</a:t>
            </a:r>
          </a:p>
          <a:p xmlns:a="http://schemas.openxmlformats.org/drawingml/2006/main">
            <a:r>
              <a:t/>
            </a:r>
          </a:p>
          <a:p xmlns:a="http://schemas.openxmlformats.org/drawingml/2006/main">
            <a:r>
              <a:t>Presenter notes:</a:t>
            </a:r>
          </a:p>
          <a:p xmlns:a="http://schemas.openxmlformats.org/drawingml/2006/main">
            <a:r>
              <a:t>Show the staged prompt. Explain that you want the model to inspect the material before it generates activities. This makes it easier to reject unsuitable language aims and choose one meaningful outcome. Mention the EFL Lesson Planner GPT as a practical example, not as the only acceptable tool. If raw audio or video cannot be processed by the chosen model, provide a checked transcript.</a:t>
            </a:r>
          </a:p>
          <a:p xmlns:a="http://schemas.openxmlformats.org/drawingml/2006/main">
            <a:r>
              <a:t/>
            </a:r>
          </a:p>
          <a:p xmlns:a="http://schemas.openxmlformats.org/drawingml/2006/main">
            <a:r>
              <a:t>[Sources]</a:t>
            </a:r>
          </a:p>
          <a:p xmlns:a="http://schemas.openxmlformats.org/drawingml/2006/main">
            <a:r>
              <a:t>- Martin Quinn, 'Beyond Coursebooks; Using Authentic Materials to Keep Motivation up,' practical AI prompt bank.</a:t>
            </a:r>
          </a:p>
          <a:p xmlns:a="http://schemas.openxmlformats.org/drawingml/2006/main">
            <a:r>
              <a:t>- EFL Lesson Planner by Oliver Aaron Robertson Jones, named by the presenter as the demonstration tool.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b05f4a2c3da4c4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35d4caf4ddd4780" /><Relationship Type="http://schemas.openxmlformats.org/officeDocument/2006/relationships/slideLayout" Target="/ppt/slideLayouts/slideLayout1.xml" Id="R400dbce3c4e64cc1"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00dbce3c4e64cc1"/>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69c96cb7e6a4119" /><Relationship Type="http://schemas.openxmlformats.org/officeDocument/2006/relationships/image" Target="/ppt/media/image.png" Id="R682f22bb98414059" /><Relationship Type="http://schemas.openxmlformats.org/officeDocument/2006/relationships/hyperlink" Target="https://teacherdevelopment.tailtiu.org/" TargetMode="External" Id="R8b9e43d8e5064519" /><Relationship Type="http://schemas.openxmlformats.org/officeDocument/2006/relationships/hyperlink" Target="https://learningenglish.tailtiu.org/" TargetMode="External" Id="R90204cfdd9154327" /><Relationship Type="http://schemas.openxmlformats.org/officeDocument/2006/relationships/hyperlink" Target="https://tailtiu.org/" TargetMode="External" Id="R8435febaef6b4590" /><Relationship Type="http://schemas.openxmlformats.org/officeDocument/2006/relationships/image" Target="/ppt/media/image.bin" Id="Rf9d19cd677e44d79" /><Relationship Type="http://schemas.openxmlformats.org/officeDocument/2006/relationships/notesSlide" Target="/ppt/notesSlides/notesSlide1.xml" Id="R27fc037d643a4ef3"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eac29a0dc27c42d9" /><Relationship Type="http://schemas.openxmlformats.org/officeDocument/2006/relationships/hyperlink" Target="https://www.youtube.com/watch?v=boGMfBjOgqQ&amp;t=348s" TargetMode="External" Id="Rf94e25e6201741be" /><Relationship Type="http://schemas.openxmlformats.org/officeDocument/2006/relationships/image" Target="/ppt/media/image2.png" Id="R9887f10b633c4819" /><Relationship Type="http://schemas.openxmlformats.org/officeDocument/2006/relationships/notesSlide" Target="/ppt/notesSlides/notesSlide10.xml" Id="Rdbd3b6cd169a4a56"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c94628eab9a1401c" /><Relationship Type="http://schemas.openxmlformats.org/officeDocument/2006/relationships/notesSlide" Target="/ppt/notesSlides/notesSlide11.xml" Id="R82f99b1e7a5e426f"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238e95a892bf4d2e" /><Relationship Type="http://schemas.openxmlformats.org/officeDocument/2006/relationships/notesSlide" Target="/ppt/notesSlides/notesSlide12.xml" Id="Rfb2d67bf5808413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2ffc7ebdcf814982" /><Relationship Type="http://schemas.openxmlformats.org/officeDocument/2006/relationships/notesSlide" Target="/ppt/notesSlides/notesSlide13.xml" Id="R425d61e1e01e4b3b"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88d525268204b00" /><Relationship Type="http://schemas.openxmlformats.org/officeDocument/2006/relationships/notesSlide" Target="/ppt/notesSlides/notesSlide14.xml" Id="Ra3079578599d4cad"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68e6eb4df1de451f" /><Relationship Type="http://schemas.openxmlformats.org/officeDocument/2006/relationships/hyperlink" Target="https://teacherdevelopment.tailtiu.org/" TargetMode="External" Id="R3cb1ef57bac04e6e" /><Relationship Type="http://schemas.openxmlformats.org/officeDocument/2006/relationships/image" Target="/ppt/media/image2.bin" Id="Rfd3e0fd372fd490c" /><Relationship Type="http://schemas.openxmlformats.org/officeDocument/2006/relationships/notesSlide" Target="/ppt/notesSlides/notesSlide15.xml" Id="Rfcaf3a2adb634c28"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f7baa0e4dcef4911" /><Relationship Type="http://schemas.openxmlformats.org/officeDocument/2006/relationships/hyperlink" Target="https://www.youtube.com/watch?v=boGMfBjOgqQ" TargetMode="External" Id="R88aed5ba83b6409b" /><Relationship Type="http://schemas.openxmlformats.org/officeDocument/2006/relationships/hyperlink" Target="https://teacherdevelopment.tailtiu.org/" TargetMode="External" Id="R8bfadd815084446b" /><Relationship Type="http://schemas.openxmlformats.org/officeDocument/2006/relationships/hyperlink" Target="https://learningenglish.tailtiu.org/" TargetMode="External" Id="R79fc6d09f21c4a9f" /><Relationship Type="http://schemas.openxmlformats.org/officeDocument/2006/relationships/hyperlink" Target="https://tailtiu.org/" TargetMode="External" Id="Rbec4e7864ae247d4" /><Relationship Type="http://schemas.openxmlformats.org/officeDocument/2006/relationships/notesSlide" Target="/ppt/notesSlides/notesSlide16.xml" Id="R6d6c693aaba9477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bef5e8fa5b443b2" /><Relationship Type="http://schemas.openxmlformats.org/officeDocument/2006/relationships/notesSlide" Target="/ppt/notesSlides/notesSlide2.xml" Id="R4cd5303ea147468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aaa3264262642d8" /><Relationship Type="http://schemas.openxmlformats.org/officeDocument/2006/relationships/notesSlide" Target="/ppt/notesSlides/notesSlide3.xml" Id="Rda9c3ccc38a74f47"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0576919162a24c98" /><Relationship Type="http://schemas.openxmlformats.org/officeDocument/2006/relationships/chart" Target="/ppt/slides/charts/chart1.xml" Id="Rab8176f85c534f65" /><Relationship Type="http://schemas.openxmlformats.org/officeDocument/2006/relationships/notesSlide" Target="/ppt/notesSlides/notesSlide4.xml" Id="R355349b44ca34c63"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8f9f038a59624f36" /><Relationship Type="http://schemas.openxmlformats.org/officeDocument/2006/relationships/notesSlide" Target="/ppt/notesSlides/notesSlide5.xml" Id="Rab300cf59a0f412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6efdc0a9bf8947b4" /><Relationship Type="http://schemas.openxmlformats.org/officeDocument/2006/relationships/notesSlide" Target="/ppt/notesSlides/notesSlide6.xml" Id="R6247aaa6ffa94357"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76093447248545bf" /><Relationship Type="http://schemas.openxmlformats.org/officeDocument/2006/relationships/notesSlide" Target="/ppt/notesSlides/notesSlide7.xml" Id="Rfd4eef954ecb4600"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72108747579a45e1" /><Relationship Type="http://schemas.openxmlformats.org/officeDocument/2006/relationships/notesSlide" Target="/ppt/notesSlides/notesSlide8.xml" Id="Rf46ef071b2cc4997"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4e0b0e62764147f5" /><Relationship Type="http://schemas.openxmlformats.org/officeDocument/2006/relationships/notesSlide" Target="/ppt/notesSlides/notesSlide9.xml" Id="Re4ab6972e9af42e4" /></Relationships>
</file>

<file path=ppt/slides/charts/chart1.xml><?xml version="1.0" encoding="utf-8"?>
<c:chartSpace xmlns:c="http://schemas.openxmlformats.org/drawingml/2006/chart">
  <c:lang val="en-US"/>
  <c:chart>
    <c:plotArea>
      <c:barChart>
        <c:barDir val="bar"/>
        <c:grouping val="clustered"/>
        <c:varyColors val="0"/>
        <c:ser>
          <c:idx val="0"/>
          <c:order val="0"/>
          <c:tx>
            <c:v>Teachers selecting reason</c:v>
          </c:tx>
          <c:spPr>
            <a:solidFill xmlns:a="http://schemas.openxmlformats.org/drawingml/2006/main">
              <a:srgbClr val="F28C28"/>
            </a:solidFill>
          </c:spPr>
          <c:cat>
            <c:strLit>
              <c:ptCount val="4"/>
              <c:pt idx="0">
                <c:v>Connects to course / group</c:v>
              </c:pt>
              <c:pt idx="1">
                <c:v>Breaks course monotony</c:v>
              </c:pt>
              <c:pt idx="2">
                <c:v>Everyday life / hobbies</c:v>
              </c:pt>
              <c:pt idx="3">
                <c:v>Supports an exam</c:v>
              </c:pt>
            </c:strLit>
          </c:cat>
          <c:val>
            <c:numLit>
              <c:formatCode>General</c:formatCode>
              <c:ptCount val="4"/>
              <c:pt idx="0">
                <c:v>16</c:v>
              </c:pt>
              <c:pt idx="1">
                <c:v>16</c:v>
              </c:pt>
              <c:pt idx="2">
                <c:v>13</c:v>
              </c:pt>
              <c:pt idx="3">
                <c:v>9</c:v>
              </c:pt>
            </c:numLit>
          </c:val>
        </c:ser>
        <c:dLbls>
          <c:txPr>
            <a:bodyPr xmlns:a="http://schemas.openxmlformats.org/drawingml/2006/main" anchorCtr="1"/>
            <a:lstStyle xmlns:a="http://schemas.openxmlformats.org/drawingml/2006/main"/>
            <a:p xmlns:a="http://schemas.openxmlformats.org/drawingml/2006/main">
              <a:pPr>
                <a:defRPr sz="1200" b="1">
                  <a:solidFill>
                    <a:srgbClr val="073F31"/>
                  </a:solidFill>
                </a:defRPr>
              </a:pPr>
            </a:p>
          </c:txPr>
          <c:dLblPos val="outEnd"/>
          <c:showLegendKey val="0"/>
          <c:showVal val="1"/>
          <c:showCatName val="0"/>
          <c:showSerName val="0"/>
          <c:showPercent val="0"/>
          <c:showBubbleSize val="0"/>
          <c:showLeaderLines val="0"/>
        </c:dLbls>
        <c:gapWidth val="42"/>
        <c:axId val="48650112"/>
        <c:axId val="48672768"/>
      </c:barChart>
      <c:catAx>
        <c:axId val="48650112"/>
        <c:scaling>
          <c:orientation val="minMax"/>
        </c:scaling>
        <c:delete val="0"/>
        <c:axPos val="l"/>
        <c:majorGridlines>
          <c:spPr>
            <a:ln xmlns:a="http://schemas.openxmlformats.org/drawingml/2006/main" w="9525">
              <a:solidFill>
                <a:srgbClr val="E7ECE9"/>
              </a:solidFill>
              <a:prstDash val="solid"/>
            </a:ln>
          </c:spPr>
        </c:majorGridlines>
        <c:numFmt formatCode="General"/>
        <c:majorTickMark val="none"/>
        <c:minorTickMark val="none"/>
        <c:spPr>
          <a:ln xmlns:a="http://schemas.openxmlformats.org/drawingml/2006/main" w="9525">
            <a:solidFill>
              <a:srgbClr val="DDE8E1"/>
            </a:solidFill>
            <a:prstDash val="solid"/>
          </a:ln>
        </c:spPr>
        <c:txPr>
          <a:bodyPr xmlns:a="http://schemas.openxmlformats.org/drawingml/2006/main" anchorCtr="1"/>
          <a:lstStyle xmlns:a="http://schemas.openxmlformats.org/drawingml/2006/main"/>
          <a:p xmlns:a="http://schemas.openxmlformats.org/drawingml/2006/main">
            <a:pPr>
              <a:defRPr sz="1050">
                <a:solidFill>
                  <a:srgbClr val="667871"/>
                </a:solidFill>
              </a:defRPr>
            </a:pPr>
          </a:p>
        </c:txPr>
        <c:crossAx val="48672768"/>
        <c:lblAlgn val="ctr"/>
        <c:lblOffset val="100"/>
        <c:noMultiLvlLbl val="0"/>
      </c:catAx>
      <c:valAx>
        <c:axId val="48672768"/>
        <c:scaling>
          <c:orientation val="minMax"/>
        </c:scaling>
        <c:delete val="0"/>
        <c:axPos val="b"/>
        <c:numFmt formatCode="General"/>
        <c:majorTickMark val="none"/>
        <c:minorTickMark val="none"/>
        <c:spPr>
          <a:ln xmlns:a="http://schemas.openxmlformats.org/drawingml/2006/main" w="9525">
            <a:solidFill>
              <a:srgbClr val="DDE8E1"/>
            </a:solidFill>
            <a:prstDash val="solid"/>
          </a:ln>
        </c:spPr>
        <c:txPr>
          <a:bodyPr xmlns:a="http://schemas.openxmlformats.org/drawingml/2006/main" anchorCtr="1"/>
          <a:lstStyle xmlns:a="http://schemas.openxmlformats.org/drawingml/2006/main"/>
          <a:p xmlns:a="http://schemas.openxmlformats.org/drawingml/2006/main">
            <a:pPr>
              <a:defRPr sz="1275">
                <a:solidFill>
                  <a:srgbClr val="073F31"/>
                </a:solidFill>
              </a:defRPr>
            </a:pPr>
          </a:p>
        </c:txPr>
        <c:crossAx val="48650112"/>
        <c:crossBetween val="between"/>
      </c:valAx>
      <c:spPr>
        <a:solidFill xmlns:a="http://schemas.openxmlformats.org/drawingml/2006/main">
          <a:srgbClr val="FAFAF5"/>
        </a:solidFill>
        <a:ln xmlns:a="http://schemas.openxmlformats.org/drawingml/2006/main" w="0">
          <a:solidFill>
            <a:srgbClr val="FAFAF5"/>
          </a:solidFill>
          <a:prstDash val="solid"/>
        </a:ln>
      </c:spPr>
    </c:plotArea>
    <c:plotVisOnly val="1"/>
  </c:chart>
  <c:spPr>
    <a:solidFill xmlns:a="http://schemas.openxmlformats.org/drawingml/2006/main">
      <a:srgbClr val="FAFAF5"/>
    </a:solidFill>
    <a:ln xmlns:a="http://schemas.openxmlformats.org/drawingml/2006/main" w="0">
      <a:solidFill>
        <a:srgbClr val="FAFAF5"/>
      </a:solidFill>
      <a:prstDash val="solid"/>
    </a:ln>
  </c:spPr>
</c:chartSpace>
</file>

<file path=ppt/slides/slide1.xml><?xml version="1.0" encoding="utf-8"?>
<p:sld xmlns:p="http://schemas.openxmlformats.org/presentationml/2006/main">
  <p:cSld>
    <p:bg>
      <p:bgPr>
        <a:solidFill xmlns:a="http://schemas.openxmlformats.org/drawingml/2006/main">
          <a:srgbClr val="073F31"/>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682f22bb9841405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cover-eyebrow">
            <a:extLst xmlns:a="http://schemas.openxmlformats.org/drawingml/2006/main">
              <a:ext uri="{FF2B5EF4-FFF2-40B4-BE49-F238E27FC236}">
                <a16:creationId xmlns:a16="http://schemas.microsoft.com/office/drawing/2014/main" id="{91EC82DA-BD0C-4145-B8FB-BA98DB6BA1D4}"/>
              </a:ext>
            </a:extLst>
          </p:cNvPr>
          <p:cNvSpPr>
            <a:spLocks xmlns:a="http://schemas.openxmlformats.org/drawingml/2006/main" noGrp="1"/>
          </p:cNvSpPr>
          <p:nvPr/>
        </p:nvSpPr>
        <p:spPr>
          <a:xfrm xmlns:a="http://schemas.openxmlformats.org/drawingml/2006/main">
            <a:off x="762000" y="457200"/>
            <a:ext cx="4953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75" b="1" i="0">
                <a:solidFill>
                  <a:srgbClr val="F28C28"/>
                </a:solidFill>
                <a:latin typeface="Arial"/>
                <a:ea typeface="Arial"/>
                <a:cs typeface="Arial"/>
              </a:defRPr>
            </a:pPr>
            <a:r>
              <a:rPr sz="1275" b="1" i="0">
                <a:solidFill>
                  <a:srgbClr val="F28C28"/>
                </a:solidFill>
                <a:latin typeface="Arial"/>
                <a:ea typeface="Arial"/>
                <a:cs typeface="Arial"/>
              </a:rPr>
              <a:t>TAILTIU TEACHER DEVELOPMENT</a:t>
            </a:r>
          </a:p>
        </p:txBody>
      </p:sp>
      <p:sp>
        <p:nvSpPr>
          <p:cNvPr id="3" name="cover-title">
            <a:extLst xmlns:a="http://schemas.openxmlformats.org/drawingml/2006/main">
              <a:ext uri="{FF2B5EF4-FFF2-40B4-BE49-F238E27FC236}">
                <a16:creationId xmlns:a16="http://schemas.microsoft.com/office/drawing/2014/main" id="{BA2B1CCF-B69C-4D28-869D-53CD654DA577}"/>
              </a:ext>
            </a:extLst>
          </p:cNvPr>
          <p:cNvSpPr>
            <a:spLocks xmlns:a="http://schemas.openxmlformats.org/drawingml/2006/main" noGrp="1"/>
          </p:cNvSpPr>
          <p:nvPr/>
        </p:nvSpPr>
        <p:spPr>
          <a:xfrm xmlns:a="http://schemas.openxmlformats.org/drawingml/2006/main">
            <a:off x="762000" y="1028700"/>
            <a:ext cx="55245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4350" b="1" i="0">
                <a:solidFill>
                  <a:srgbClr val="FAFAF5"/>
                </a:solidFill>
                <a:latin typeface="Arial"/>
                <a:ea typeface="Arial"/>
                <a:cs typeface="Arial"/>
              </a:defRPr>
            </a:pPr>
            <a:r>
              <a:rPr sz="4350" b="1" i="0">
                <a:solidFill>
                  <a:srgbClr val="FAFAF5"/>
                </a:solidFill>
                <a:latin typeface="Arial"/>
                <a:ea typeface="Arial"/>
                <a:cs typeface="Arial"/>
              </a:rPr>
              <a:t>BEYOND THE</a:t>
            </a:r>
          </a:p>
          <a:p xmlns:a="http://schemas.openxmlformats.org/drawingml/2006/main">
            <a:pPr algn="l">
              <a:defRPr sz="4350" b="1" i="0">
                <a:solidFill>
                  <a:srgbClr val="FAFAF5"/>
                </a:solidFill>
                <a:latin typeface="Arial"/>
                <a:ea typeface="Arial"/>
                <a:cs typeface="Arial"/>
              </a:defRPr>
            </a:pPr>
            <a:r>
              <a:rPr sz="4350" b="1" i="0">
                <a:solidFill>
                  <a:srgbClr val="FAFAF5"/>
                </a:solidFill>
                <a:latin typeface="Arial"/>
                <a:ea typeface="Arial"/>
                <a:cs typeface="Arial"/>
              </a:rPr>
              <a:t>COURSEBOOK</a:t>
            </a:r>
          </a:p>
        </p:txBody>
      </p:sp>
      <p:sp>
        <p:nvSpPr>
          <p:cNvPr id="4" name="cover-rule">
            <a:extLst xmlns:a="http://schemas.openxmlformats.org/drawingml/2006/main">
              <a:ext uri="{FF2B5EF4-FFF2-40B4-BE49-F238E27FC236}">
                <a16:creationId xmlns:a16="http://schemas.microsoft.com/office/drawing/2014/main" id="{5081FA3D-F178-47C8-983A-149254EAFC38}"/>
              </a:ext>
            </a:extLst>
          </p:cNvPr>
          <p:cNvSpPr>
            <a:spLocks xmlns:a="http://schemas.openxmlformats.org/drawingml/2006/main" noGrp="1"/>
          </p:cNvSpPr>
          <p:nvPr/>
        </p:nvSpPr>
        <p:spPr>
          <a:xfrm xmlns:a="http://schemas.openxmlformats.org/drawingml/2006/main">
            <a:off x="762000" y="2943225"/>
            <a:ext cx="4048125"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5" name="cover-subtitle">
            <a:extLst xmlns:a="http://schemas.openxmlformats.org/drawingml/2006/main">
              <a:ext uri="{FF2B5EF4-FFF2-40B4-BE49-F238E27FC236}">
                <a16:creationId xmlns:a16="http://schemas.microsoft.com/office/drawing/2014/main" id="{4AD71A4B-C5D0-488A-906D-4976CC3DE9E3}"/>
              </a:ext>
            </a:extLst>
          </p:cNvPr>
          <p:cNvSpPr>
            <a:spLocks xmlns:a="http://schemas.openxmlformats.org/drawingml/2006/main" noGrp="1"/>
          </p:cNvSpPr>
          <p:nvPr/>
        </p:nvSpPr>
        <p:spPr>
          <a:xfrm xmlns:a="http://schemas.openxmlformats.org/drawingml/2006/main">
            <a:off x="762000" y="3238500"/>
            <a:ext cx="5334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250" b="0" i="0">
                <a:solidFill>
                  <a:srgbClr val="FAFAF5"/>
                </a:solidFill>
                <a:latin typeface="Arial"/>
                <a:ea typeface="Arial"/>
                <a:cs typeface="Arial"/>
              </a:defRPr>
            </a:pPr>
            <a:r>
              <a:rPr sz="2250" b="0" i="0">
                <a:solidFill>
                  <a:srgbClr val="FAFAF5"/>
                </a:solidFill>
                <a:latin typeface="Arial"/>
                <a:ea typeface="Arial"/>
                <a:cs typeface="Arial"/>
              </a:rPr>
              <a:t>The REAL Loop for AI-Assisted</a:t>
            </a:r>
          </a:p>
          <a:p xmlns:a="http://schemas.openxmlformats.org/drawingml/2006/main">
            <a:pPr algn="l">
              <a:defRPr sz="2250" b="0" i="0">
                <a:solidFill>
                  <a:srgbClr val="FAFAF5"/>
                </a:solidFill>
                <a:latin typeface="Arial"/>
                <a:ea typeface="Arial"/>
                <a:cs typeface="Arial"/>
              </a:defRPr>
            </a:pPr>
            <a:r>
              <a:rPr sz="2250" b="0" i="0">
                <a:solidFill>
                  <a:srgbClr val="FAFAF5"/>
                </a:solidFill>
                <a:latin typeface="Arial"/>
                <a:ea typeface="Arial"/>
                <a:cs typeface="Arial"/>
              </a:rPr>
              <a:t>Authentic Materials</a:t>
            </a:r>
          </a:p>
        </p:txBody>
      </p:sp>
      <p:sp>
        <p:nvSpPr>
          <p:cNvPr id="6" name="cover-tagline">
            <a:extLst xmlns:a="http://schemas.openxmlformats.org/drawingml/2006/main">
              <a:ext uri="{FF2B5EF4-FFF2-40B4-BE49-F238E27FC236}">
                <a16:creationId xmlns:a16="http://schemas.microsoft.com/office/drawing/2014/main" id="{1BB50B3A-EF01-49C8-93BC-746520F1FB05}"/>
              </a:ext>
            </a:extLst>
          </p:cNvPr>
          <p:cNvSpPr>
            <a:spLocks xmlns:a="http://schemas.openxmlformats.org/drawingml/2006/main" noGrp="1"/>
          </p:cNvSpPr>
          <p:nvPr/>
        </p:nvSpPr>
        <p:spPr>
          <a:xfrm xmlns:a="http://schemas.openxmlformats.org/drawingml/2006/main">
            <a:off x="762000" y="4267200"/>
            <a:ext cx="59055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500" b="0" i="0">
                <a:solidFill>
                  <a:srgbClr val="F7E8D3"/>
                </a:solidFill>
                <a:latin typeface="Arial"/>
                <a:ea typeface="Arial"/>
                <a:cs typeface="Arial"/>
              </a:defRPr>
            </a:pPr>
            <a:r>
              <a:rPr sz="1500" b="0" i="0">
                <a:solidFill>
                  <a:srgbClr val="F7E8D3"/>
                </a:solidFill>
                <a:latin typeface="Arial"/>
                <a:ea typeface="Arial"/>
                <a:cs typeface="Arial"/>
              </a:rPr>
              <a:t>One real-world source. One purposeful task. Less planning.</a:t>
            </a:r>
          </a:p>
        </p:txBody>
      </p:sp>
      <p:sp>
        <p:nvSpPr>
          <p:cNvPr id="7" name="cover-primary-url">
            <a:extLst xmlns:a="http://schemas.openxmlformats.org/drawingml/2006/main">
              <a:ext uri="{FF2B5EF4-FFF2-40B4-BE49-F238E27FC236}">
                <a16:creationId xmlns:a16="http://schemas.microsoft.com/office/drawing/2014/main" id="{266C10CE-FD33-4723-9FD6-F956BF03B777}"/>
              </a:ext>
            </a:extLst>
          </p:cNvPr>
          <p:cNvSpPr>
            <a:spLocks xmlns:a="http://schemas.openxmlformats.org/drawingml/2006/main" noGrp="1"/>
          </p:cNvSpPr>
          <p:nvPr/>
        </p:nvSpPr>
        <p:spPr>
          <a:xfrm xmlns:a="http://schemas.openxmlformats.org/drawingml/2006/main">
            <a:off x="266700" y="5353050"/>
            <a:ext cx="409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200" b="1" i="0">
                <a:solidFill>
                  <a:srgbClr val="073F31"/>
                </a:solidFill>
                <a:latin typeface="Arial"/>
                <a:ea typeface="Arial"/>
                <a:cs typeface="Arial"/>
              </a:defRPr>
            </a:pPr>
            <a:r>
              <a:rPr sz="1200" b="1" i="0">
                <a:solidFill>
                  <a:srgbClr val="073F31"/>
                </a:solidFill>
                <a:latin typeface="Arial"/>
                <a:ea typeface="Arial"/>
                <a:cs typeface="Arial"/>
                <a:hlinkClick xmlns:r="http://schemas.openxmlformats.org/officeDocument/2006/relationships" r:id="R8b9e43d8e5064519"/>
              </a:rPr>
              <a:t>https://teacherdevelopment.tailtiu.org/</a:t>
            </a:r>
          </a:p>
        </p:txBody>
      </p:sp>
      <p:sp>
        <p:nvSpPr>
          <p:cNvPr id="8" name="cover-footer">
            <a:extLst xmlns:a="http://schemas.openxmlformats.org/drawingml/2006/main">
              <a:ext uri="{FF2B5EF4-FFF2-40B4-BE49-F238E27FC236}">
                <a16:creationId xmlns:a16="http://schemas.microsoft.com/office/drawing/2014/main" id="{FD5988B4-1556-470E-9260-27E9A74DC47B}"/>
              </a:ext>
            </a:extLst>
          </p:cNvPr>
          <p:cNvSpPr>
            <a:spLocks xmlns:a="http://schemas.openxmlformats.org/drawingml/2006/main" noGrp="1"/>
          </p:cNvSpPr>
          <p:nvPr/>
        </p:nvSpPr>
        <p:spPr>
          <a:xfrm xmlns:a="http://schemas.openxmlformats.org/drawingml/2006/main">
            <a:off x="0" y="6477000"/>
            <a:ext cx="12192000" cy="381000"/>
          </a:xfrm>
          <a:prstGeom xmlns:a="http://schemas.openxmlformats.org/drawingml/2006/main" prst="rect">
            <a:avLst/>
          </a:prstGeom>
          <a:solidFill xmlns:a="http://schemas.openxmlformats.org/drawingml/2006/main">
            <a:srgbClr val="073F31"/>
          </a:solidFill>
          <a:ln xmlns:a="http://schemas.openxmlformats.org/drawingml/2006/main" w="0">
            <a:noFill/>
            <a:prstDash val="solid"/>
          </a:ln>
        </p:spPr>
      </p:sp>
      <p:sp>
        <p:nvSpPr>
          <p:cNvPr id="9" name="cover-learning-url">
            <a:extLst xmlns:a="http://schemas.openxmlformats.org/drawingml/2006/main">
              <a:ext uri="{FF2B5EF4-FFF2-40B4-BE49-F238E27FC236}">
                <a16:creationId xmlns:a16="http://schemas.microsoft.com/office/drawing/2014/main" id="{AC528454-C76C-4E0F-83E4-32703008F8EB}"/>
              </a:ext>
            </a:extLst>
          </p:cNvPr>
          <p:cNvSpPr>
            <a:spLocks xmlns:a="http://schemas.openxmlformats.org/drawingml/2006/main" noGrp="1"/>
          </p:cNvSpPr>
          <p:nvPr/>
        </p:nvSpPr>
        <p:spPr>
          <a:xfrm xmlns:a="http://schemas.openxmlformats.org/drawingml/2006/main">
            <a:off x="266700" y="6600825"/>
            <a:ext cx="3429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FAFAF5"/>
                </a:solidFill>
                <a:latin typeface="Arial"/>
                <a:ea typeface="Arial"/>
                <a:cs typeface="Arial"/>
              </a:defRPr>
            </a:pPr>
            <a:r>
              <a:rPr sz="825" b="0" i="0">
                <a:solidFill>
                  <a:srgbClr val="FAFAF5"/>
                </a:solidFill>
                <a:latin typeface="Arial"/>
                <a:ea typeface="Arial"/>
                <a:cs typeface="Arial"/>
                <a:hlinkClick xmlns:r="http://schemas.openxmlformats.org/officeDocument/2006/relationships" r:id="R90204cfdd9154327"/>
              </a:rPr>
              <a:t>https://learningenglish.tailtiu.org/</a:t>
            </a:r>
          </a:p>
        </p:txBody>
      </p:sp>
      <p:sp>
        <p:nvSpPr>
          <p:cNvPr id="10" name="cover-tailtiu-url">
            <a:extLst xmlns:a="http://schemas.openxmlformats.org/drawingml/2006/main">
              <a:ext uri="{FF2B5EF4-FFF2-40B4-BE49-F238E27FC236}">
                <a16:creationId xmlns:a16="http://schemas.microsoft.com/office/drawing/2014/main" id="{7B26EB4C-38E6-4A7B-92A4-F03804967C06}"/>
              </a:ext>
            </a:extLst>
          </p:cNvPr>
          <p:cNvSpPr>
            <a:spLocks xmlns:a="http://schemas.openxmlformats.org/drawingml/2006/main" noGrp="1"/>
          </p:cNvSpPr>
          <p:nvPr/>
        </p:nvSpPr>
        <p:spPr>
          <a:xfrm xmlns:a="http://schemas.openxmlformats.org/drawingml/2006/main">
            <a:off x="9906000" y="6600825"/>
            <a:ext cx="2000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FAFAF5"/>
                </a:solidFill>
                <a:latin typeface="Arial"/>
                <a:ea typeface="Arial"/>
                <a:cs typeface="Arial"/>
              </a:defRPr>
            </a:pPr>
            <a:r>
              <a:rPr sz="825" b="0" i="0">
                <a:solidFill>
                  <a:srgbClr val="FAFAF5"/>
                </a:solidFill>
                <a:latin typeface="Arial"/>
                <a:ea typeface="Arial"/>
                <a:cs typeface="Arial"/>
                <a:hlinkClick xmlns:r="http://schemas.openxmlformats.org/officeDocument/2006/relationships" r:id="R8435febaef6b4590"/>
              </a:rPr>
              <a:t>https://tailtiu.org/</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f9d19cd677e44d79"/>
          <a:stretch xmlns:a="http://schemas.openxmlformats.org/drawingml/2006/main"/>
        </p:blipFill>
        <p:spPr>
          <a:xfrm xmlns:a="http://schemas.openxmlformats.org/drawingml/2006/main">
            <a:off x="5476875" y="5716418"/>
            <a:ext cx="1238250" cy="987764"/>
          </a:xfrm>
          <a:prstGeom xmlns:a="http://schemas.openxmlformats.org/drawingml/2006/main" prst="rect">
            <a:avLst/>
          </a:prstGeom>
        </p:spPr>
      </p:pic>
    </p:spTree>
    <p:extLst>
      <p:ext uri="{BB962C8B-B14F-4D97-AF65-F5344CB8AC3E}">
        <p14:creationId xmlns:p14="http://schemas.microsoft.com/office/powerpoint/2010/main" val="2079178081"/>
      </p:ext>
    </p:extLst>
  </p:cSld>
</p:sld>
</file>

<file path=ppt/slides/slide10.xml><?xml version="1.0" encoding="utf-8"?>
<p:sld xmlns:p="http://schemas.openxmlformats.org/presentationml/2006/main">
  <p:cSld>
    <p:bg>
      <p:bgPr>
        <a:solidFill xmlns:a="http://schemas.openxmlformats.org/drawingml/2006/main">
          <a:srgbClr val="FAFAF5"/>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FA357BB5-CF08-4C9A-8DF9-67DECE53A2CF}"/>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DFA89E6A-860F-49A0-B387-EB0586A36F48}"/>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073F31"/>
                </a:solidFill>
                <a:latin typeface="Arial"/>
                <a:ea typeface="Arial"/>
                <a:cs typeface="Arial"/>
              </a:defRPr>
            </a:pPr>
            <a:r>
              <a:rPr sz="2850" b="1" i="0">
                <a:solidFill>
                  <a:srgbClr val="073F31"/>
                </a:solidFill>
                <a:latin typeface="Arial"/>
                <a:ea typeface="Arial"/>
                <a:cs typeface="Arial"/>
              </a:rPr>
              <a:t>A long documentary becomes a 94-second source</a:t>
            </a:r>
          </a:p>
        </p:txBody>
      </p:sp>
      <p:sp>
        <p:nvSpPr>
          <p:cNvPr id="3" name="title-rule">
            <a:extLst xmlns:a="http://schemas.openxmlformats.org/drawingml/2006/main">
              <a:ext uri="{FF2B5EF4-FFF2-40B4-BE49-F238E27FC236}">
                <a16:creationId xmlns:a16="http://schemas.microsoft.com/office/drawing/2014/main" id="{A04AC907-2431-41EC-B104-442399E518FF}"/>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demo-timestamps">
            <a:extLst xmlns:a="http://schemas.openxmlformats.org/drawingml/2006/main">
              <a:ext uri="{FF2B5EF4-FFF2-40B4-BE49-F238E27FC236}">
                <a16:creationId xmlns:a16="http://schemas.microsoft.com/office/drawing/2014/main" id="{7F0E0A82-8A04-4828-8050-CA617258CBC7}"/>
              </a:ext>
            </a:extLst>
          </p:cNvPr>
          <p:cNvSpPr>
            <a:spLocks xmlns:a="http://schemas.openxmlformats.org/drawingml/2006/main" noGrp="1"/>
          </p:cNvSpPr>
          <p:nvPr/>
        </p:nvSpPr>
        <p:spPr>
          <a:xfrm xmlns:a="http://schemas.openxmlformats.org/drawingml/2006/main">
            <a:off x="666750" y="2047875"/>
            <a:ext cx="44291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3750" b="1" i="0">
                <a:solidFill>
                  <a:srgbClr val="0B5D43"/>
                </a:solidFill>
                <a:latin typeface="Arial"/>
                <a:ea typeface="Arial"/>
                <a:cs typeface="Arial"/>
              </a:defRPr>
            </a:pPr>
            <a:r>
              <a:rPr sz="3750" b="1" i="0">
                <a:solidFill>
                  <a:srgbClr val="0B5D43"/>
                </a:solidFill>
                <a:latin typeface="Arial"/>
                <a:ea typeface="Arial"/>
                <a:cs typeface="Arial"/>
              </a:rPr>
              <a:t>5:48  →  7:22</a:t>
            </a:r>
          </a:p>
        </p:txBody>
      </p:sp>
      <p:sp>
        <p:nvSpPr>
          <p:cNvPr id="5" name="demo-stats">
            <a:extLst xmlns:a="http://schemas.openxmlformats.org/drawingml/2006/main">
              <a:ext uri="{FF2B5EF4-FFF2-40B4-BE49-F238E27FC236}">
                <a16:creationId xmlns:a16="http://schemas.microsoft.com/office/drawing/2014/main" id="{23C6CDC7-9410-4825-9720-5DACFFB1AFDE}"/>
              </a:ext>
            </a:extLst>
          </p:cNvPr>
          <p:cNvSpPr>
            <a:spLocks xmlns:a="http://schemas.openxmlformats.org/drawingml/2006/main" noGrp="1"/>
          </p:cNvSpPr>
          <p:nvPr/>
        </p:nvSpPr>
        <p:spPr>
          <a:xfrm xmlns:a="http://schemas.openxmlformats.org/drawingml/2006/main">
            <a:off x="1000125" y="3143250"/>
            <a:ext cx="376237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2100" b="1" i="0">
                <a:solidFill>
                  <a:srgbClr val="073F31"/>
                </a:solidFill>
                <a:latin typeface="Arial"/>
                <a:ea typeface="Arial"/>
                <a:cs typeface="Arial"/>
              </a:defRPr>
            </a:pPr>
            <a:r>
              <a:rPr sz="2100" b="1" i="0">
                <a:solidFill>
                  <a:srgbClr val="073F31"/>
                </a:solidFill>
                <a:latin typeface="Arial"/>
                <a:ea typeface="Arial"/>
                <a:cs typeface="Arial"/>
              </a:rPr>
              <a:t>94 seconds</a:t>
            </a:r>
          </a:p>
          <a:p xmlns:a="http://schemas.openxmlformats.org/drawingml/2006/main">
            <a:pPr algn="ctr">
              <a:defRPr sz="2100" b="1" i="0">
                <a:solidFill>
                  <a:srgbClr val="073F31"/>
                </a:solidFill>
                <a:latin typeface="Arial"/>
                <a:ea typeface="Arial"/>
                <a:cs typeface="Arial"/>
              </a:defRPr>
            </a:pPr>
            <a:r>
              <a:rPr sz="2100" b="1" i="0">
                <a:solidFill>
                  <a:srgbClr val="073F31"/>
                </a:solidFill>
                <a:latin typeface="Arial"/>
                <a:ea typeface="Arial"/>
                <a:cs typeface="Arial"/>
              </a:rPr>
              <a:t>181 transcript words</a:t>
            </a:r>
          </a:p>
        </p:txBody>
      </p:sp>
      <p:sp>
        <p:nvSpPr>
          <p:cNvPr id="6" name="demo-criteria">
            <a:extLst xmlns:a="http://schemas.openxmlformats.org/drawingml/2006/main">
              <a:ext uri="{FF2B5EF4-FFF2-40B4-BE49-F238E27FC236}">
                <a16:creationId xmlns:a16="http://schemas.microsoft.com/office/drawing/2014/main" id="{14D14D14-5116-4F63-9996-C7825D9DF42D}"/>
              </a:ext>
            </a:extLst>
          </p:cNvPr>
          <p:cNvSpPr>
            <a:spLocks xmlns:a="http://schemas.openxmlformats.org/drawingml/2006/main" noGrp="1"/>
          </p:cNvSpPr>
          <p:nvPr/>
        </p:nvSpPr>
        <p:spPr>
          <a:xfrm xmlns:a="http://schemas.openxmlformats.org/drawingml/2006/main">
            <a:off x="952500" y="4333875"/>
            <a:ext cx="3810000" cy="1381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marL="20" indent="-12">
              <a:buChar char="•"/>
              <a:defRPr sz="1425">
                <a:solidFill>
                  <a:srgbClr val="17302A"/>
                </a:solidFill>
                <a:latin typeface="Arial"/>
                <a:ea typeface="Arial"/>
                <a:cs typeface="Arial"/>
              </a:defRPr>
            </a:pPr>
            <a:r>
              <a:rPr sz="1425">
                <a:solidFill>
                  <a:srgbClr val="17302A"/>
                </a:solidFill>
                <a:latin typeface="Arial"/>
                <a:ea typeface="Arial"/>
                <a:cs typeface="Arial"/>
              </a:rPr>
              <a:t>politically neutral section</a:t>
            </a:r>
          </a:p>
          <a:p xmlns:a="http://schemas.openxmlformats.org/drawingml/2006/main">
            <a:pPr marL="20" indent="-12">
              <a:buChar char="•"/>
              <a:defRPr sz="1425">
                <a:solidFill>
                  <a:srgbClr val="17302A"/>
                </a:solidFill>
                <a:latin typeface="Arial"/>
                <a:ea typeface="Arial"/>
                <a:cs typeface="Arial"/>
              </a:defRPr>
            </a:pPr>
            <a:r>
              <a:rPr sz="1425">
                <a:solidFill>
                  <a:srgbClr val="17302A"/>
                </a:solidFill>
                <a:latin typeface="Arial"/>
                <a:ea typeface="Arial"/>
                <a:cs typeface="Arial"/>
              </a:rPr>
              <a:t>clear documentary purpose</a:t>
            </a:r>
          </a:p>
          <a:p xmlns:a="http://schemas.openxmlformats.org/drawingml/2006/main">
            <a:pPr marL="20" indent="-12">
              <a:buChar char="•"/>
              <a:defRPr sz="1425">
                <a:solidFill>
                  <a:srgbClr val="17302A"/>
                </a:solidFill>
                <a:latin typeface="Arial"/>
                <a:ea typeface="Arial"/>
                <a:cs typeface="Arial"/>
              </a:defRPr>
            </a:pPr>
            <a:r>
              <a:rPr sz="1425">
                <a:solidFill>
                  <a:srgbClr val="17302A"/>
                </a:solidFill>
                <a:latin typeface="Arial"/>
                <a:ea typeface="Arial"/>
                <a:cs typeface="Arial"/>
              </a:rPr>
              <a:t>visual support for comprehension</a:t>
            </a:r>
          </a:p>
          <a:p xmlns:a="http://schemas.openxmlformats.org/drawingml/2006/main">
            <a:pPr marL="20" indent="-12">
              <a:buChar char="•"/>
              <a:defRPr sz="1425">
                <a:solidFill>
                  <a:srgbClr val="17302A"/>
                </a:solidFill>
                <a:latin typeface="Arial"/>
                <a:ea typeface="Arial"/>
                <a:cs typeface="Arial"/>
              </a:defRPr>
            </a:pPr>
            <a:r>
              <a:rPr sz="1425">
                <a:solidFill>
                  <a:srgbClr val="17302A"/>
                </a:solidFill>
                <a:latin typeface="Arial"/>
                <a:ea typeface="Arial"/>
                <a:cs typeface="Arial"/>
              </a:rPr>
              <a:t>transferable everyday language</a:t>
            </a:r>
          </a:p>
        </p:txBody>
      </p:sp>
      <p:sp>
        <p:nvSpPr>
          <p:cNvPr id="7" name="demo-play-link">
            <a:extLst xmlns:a="http://schemas.openxmlformats.org/drawingml/2006/main">
              <a:ext uri="{FF2B5EF4-FFF2-40B4-BE49-F238E27FC236}">
                <a16:creationId xmlns:a16="http://schemas.microsoft.com/office/drawing/2014/main" id="{25592D61-BD62-4604-8E31-DF9DFD5A1F1B}"/>
              </a:ext>
            </a:extLst>
          </p:cNvPr>
          <p:cNvSpPr>
            <a:spLocks xmlns:a="http://schemas.openxmlformats.org/drawingml/2006/main" noGrp="1"/>
          </p:cNvSpPr>
          <p:nvPr/>
        </p:nvSpPr>
        <p:spPr>
          <a:xfrm xmlns:a="http://schemas.openxmlformats.org/drawingml/2006/main">
            <a:off x="1333500" y="5829300"/>
            <a:ext cx="3048000" cy="457200"/>
          </a:xfrm>
          <a:prstGeom xmlns:a="http://schemas.openxmlformats.org/drawingml/2006/main" prst="roundRect">
            <a:avLst>
              <a:gd name="adj" fmla="val 25000"/>
            </a:avLst>
          </a:prstGeom>
          <a:solidFill xmlns:a="http://schemas.openxmlformats.org/drawingml/2006/main">
            <a:srgbClr val="F28C28"/>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425" b="1" i="0">
                <a:solidFill>
                  <a:srgbClr val="FFFFFF"/>
                </a:solidFill>
                <a:latin typeface="Arial"/>
                <a:ea typeface="Arial"/>
                <a:cs typeface="Arial"/>
              </a:defRPr>
            </a:pPr>
            <a:r>
              <a:rPr sz="1425" b="1" i="0">
                <a:solidFill>
                  <a:srgbClr val="FFFFFF"/>
                </a:solidFill>
                <a:latin typeface="Arial"/>
                <a:ea typeface="Arial"/>
                <a:cs typeface="Arial"/>
                <a:hlinkClick xmlns:r="http://schemas.openxmlformats.org/officeDocument/2006/relationships" r:id="Rf94e25e6201741be"/>
              </a:rPr>
              <a:t>PLAY THE EXTRACT</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9887f10b633c4819"/>
          <a:stretch xmlns:a="http://schemas.openxmlformats.org/drawingml/2006/main"/>
        </p:blipFill>
        <p:spPr>
          <a:xfrm xmlns:a="http://schemas.openxmlformats.org/drawingml/2006/main">
            <a:off x="5572125" y="2345214"/>
            <a:ext cx="5905500" cy="3120073"/>
          </a:xfrm>
          <a:prstGeom xmlns:a="http://schemas.openxmlformats.org/drawingml/2006/main" prst="roundRect">
            <a:avLst>
              <a:gd name="adj" fmla="val 2727"/>
            </a:avLst>
          </a:prstGeom>
        </p:spPr>
      </p:pic>
      <p:sp>
        <p:nvSpPr>
          <p:cNvPr id="9" name="demo-source-label">
            <a:extLst xmlns:a="http://schemas.openxmlformats.org/drawingml/2006/main">
              <a:ext uri="{FF2B5EF4-FFF2-40B4-BE49-F238E27FC236}">
                <a16:creationId xmlns:a16="http://schemas.microsoft.com/office/drawing/2014/main" id="{358C0F41-C25D-48B3-B986-A9FE18A5D00E}"/>
              </a:ext>
            </a:extLst>
          </p:cNvPr>
          <p:cNvSpPr>
            <a:spLocks xmlns:a="http://schemas.openxmlformats.org/drawingml/2006/main" noGrp="1"/>
          </p:cNvSpPr>
          <p:nvPr/>
        </p:nvSpPr>
        <p:spPr>
          <a:xfrm xmlns:a="http://schemas.openxmlformats.org/drawingml/2006/main">
            <a:off x="5810250" y="6115050"/>
            <a:ext cx="5429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050" b="0" i="1">
                <a:solidFill>
                  <a:srgbClr val="667871"/>
                </a:solidFill>
                <a:latin typeface="Arial"/>
                <a:ea typeface="Arial"/>
                <a:cs typeface="Arial"/>
              </a:defRPr>
            </a:pPr>
            <a:r>
              <a:rPr sz="1050" b="0" i="1">
                <a:solidFill>
                  <a:srgbClr val="667871"/>
                </a:solidFill>
                <a:latin typeface="Arial"/>
                <a:ea typeface="Arial"/>
                <a:cs typeface="Arial"/>
              </a:rPr>
              <a:t>Foreign Correspondent documentary on Irish big-wave surfing</a:t>
            </a:r>
          </a:p>
        </p:txBody>
      </p:sp>
      <p:sp>
        <p:nvSpPr>
          <p:cNvPr id="10" name="footer-url-10">
            <a:extLst xmlns:a="http://schemas.openxmlformats.org/drawingml/2006/main">
              <a:ext uri="{FF2B5EF4-FFF2-40B4-BE49-F238E27FC236}">
                <a16:creationId xmlns:a16="http://schemas.microsoft.com/office/drawing/2014/main" id="{78294EA1-D20C-4A58-AADC-604513B4AA7C}"/>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0B5D43"/>
                </a:solidFill>
                <a:latin typeface="Arial"/>
                <a:ea typeface="Arial"/>
                <a:cs typeface="Arial"/>
              </a:defRPr>
            </a:pPr>
            <a:r>
              <a:rPr sz="825" b="0" i="0">
                <a:solidFill>
                  <a:srgbClr val="0B5D43"/>
                </a:solidFill>
                <a:latin typeface="Arial"/>
                <a:ea typeface="Arial"/>
                <a:cs typeface="Arial"/>
              </a:rPr>
              <a:t>teacherdevelopment.tailtiu.org</a:t>
            </a:r>
          </a:p>
        </p:txBody>
      </p:sp>
      <p:sp>
        <p:nvSpPr>
          <p:cNvPr id="11" name="footer-number-10">
            <a:extLst xmlns:a="http://schemas.openxmlformats.org/drawingml/2006/main">
              <a:ext uri="{FF2B5EF4-FFF2-40B4-BE49-F238E27FC236}">
                <a16:creationId xmlns:a16="http://schemas.microsoft.com/office/drawing/2014/main" id="{74FBA9A6-B1BA-46AD-8D2C-96A6D190F1C3}"/>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0B5D43"/>
                </a:solidFill>
                <a:latin typeface="Arial"/>
                <a:ea typeface="Arial"/>
                <a:cs typeface="Arial"/>
              </a:defRPr>
            </a:pPr>
            <a:r>
              <a:rPr sz="825" b="0" i="0">
                <a:solidFill>
                  <a:srgbClr val="0B5D43"/>
                </a:solidFill>
                <a:latin typeface="Arial"/>
                <a:ea typeface="Arial"/>
                <a:cs typeface="Arial"/>
              </a:rPr>
              <a:t>10</a:t>
            </a:r>
          </a:p>
        </p:txBody>
      </p:sp>
    </p:spTree>
    <p:extLst>
      <p:ext uri="{BB962C8B-B14F-4D97-AF65-F5344CB8AC3E}">
        <p14:creationId xmlns:p14="http://schemas.microsoft.com/office/powerpoint/2010/main" val="1047316821"/>
      </p:ext>
    </p:extLst>
  </p:cSld>
</p:sld>
</file>

<file path=ppt/slides/slide11.xml><?xml version="1.0" encoding="utf-8"?>
<p:sld xmlns:p="http://schemas.openxmlformats.org/presentationml/2006/main">
  <p:cSld>
    <p:bg>
      <p:bgPr>
        <a:solidFill xmlns:a="http://schemas.openxmlformats.org/drawingml/2006/main">
          <a:srgbClr val="073F31"/>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8D04BF23-9586-410E-857C-0E8267DBAB10}"/>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266A4660-4E43-44EA-93FE-1D97DFB0AF54}"/>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FAFAF5"/>
                </a:solidFill>
                <a:latin typeface="Arial"/>
                <a:ea typeface="Arial"/>
                <a:cs typeface="Arial"/>
              </a:defRPr>
            </a:pPr>
            <a:r>
              <a:rPr sz="2850" b="1" i="0">
                <a:solidFill>
                  <a:srgbClr val="FAFAF5"/>
                </a:solidFill>
                <a:latin typeface="Arial"/>
                <a:ea typeface="Arial"/>
                <a:cs typeface="Arial"/>
              </a:rPr>
              <a:t>A: Grade the task with a three-stage sequence</a:t>
            </a:r>
          </a:p>
        </p:txBody>
      </p:sp>
      <p:sp>
        <p:nvSpPr>
          <p:cNvPr id="3" name="title-rule">
            <a:extLst xmlns:a="http://schemas.openxmlformats.org/drawingml/2006/main">
              <a:ext uri="{FF2B5EF4-FFF2-40B4-BE49-F238E27FC236}">
                <a16:creationId xmlns:a16="http://schemas.microsoft.com/office/drawing/2014/main" id="{B82617F6-9B67-4A61-B001-F4467C576351}"/>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stage-GIST">
            <a:extLst xmlns:a="http://schemas.openxmlformats.org/drawingml/2006/main">
              <a:ext uri="{FF2B5EF4-FFF2-40B4-BE49-F238E27FC236}">
                <a16:creationId xmlns:a16="http://schemas.microsoft.com/office/drawing/2014/main" id="{12F20E20-750E-4665-B04D-7AA8E588EE8E}"/>
              </a:ext>
            </a:extLst>
          </p:cNvPr>
          <p:cNvSpPr>
            <a:spLocks xmlns:a="http://schemas.openxmlformats.org/drawingml/2006/main" noGrp="1"/>
          </p:cNvSpPr>
          <p:nvPr/>
        </p:nvSpPr>
        <p:spPr>
          <a:xfrm xmlns:a="http://schemas.openxmlformats.org/drawingml/2006/main">
            <a:off x="666750" y="2095500"/>
            <a:ext cx="3143250" cy="514350"/>
          </a:xfrm>
          <a:prstGeom xmlns:a="http://schemas.openxmlformats.org/drawingml/2006/main" prst="roundRect">
            <a:avLst>
              <a:gd name="adj" fmla="val 22222"/>
            </a:avLst>
          </a:prstGeom>
          <a:solidFill xmlns:a="http://schemas.openxmlformats.org/drawingml/2006/main">
            <a:srgbClr val="0B5D43"/>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800" b="1" i="0">
                <a:solidFill>
                  <a:srgbClr val="FAFAF5"/>
                </a:solidFill>
                <a:latin typeface="Arial"/>
                <a:ea typeface="Arial"/>
                <a:cs typeface="Arial"/>
              </a:defRPr>
            </a:pPr>
            <a:r>
              <a:rPr sz="1800" b="1" i="0">
                <a:solidFill>
                  <a:srgbClr val="FAFAF5"/>
                </a:solidFill>
                <a:latin typeface="Arial"/>
                <a:ea typeface="Arial"/>
                <a:cs typeface="Arial"/>
              </a:rPr>
              <a:t>GIST</a:t>
            </a:r>
          </a:p>
        </p:txBody>
      </p:sp>
      <p:sp>
        <p:nvSpPr>
          <p:cNvPr id="5" name="stage-prompt-GIST">
            <a:extLst xmlns:a="http://schemas.openxmlformats.org/drawingml/2006/main">
              <a:ext uri="{FF2B5EF4-FFF2-40B4-BE49-F238E27FC236}">
                <a16:creationId xmlns:a16="http://schemas.microsoft.com/office/drawing/2014/main" id="{250F2314-F5E6-4CD5-9A15-10D787EA2F6B}"/>
              </a:ext>
            </a:extLst>
          </p:cNvPr>
          <p:cNvSpPr>
            <a:spLocks xmlns:a="http://schemas.openxmlformats.org/drawingml/2006/main" noGrp="1"/>
          </p:cNvSpPr>
          <p:nvPr/>
        </p:nvSpPr>
        <p:spPr>
          <a:xfrm xmlns:a="http://schemas.openxmlformats.org/drawingml/2006/main">
            <a:off x="666750" y="2809875"/>
            <a:ext cx="314325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800" b="0" i="0">
                <a:solidFill>
                  <a:srgbClr val="FAFAF5"/>
                </a:solidFill>
                <a:latin typeface="Arial"/>
                <a:ea typeface="Arial"/>
                <a:cs typeface="Arial"/>
              </a:defRPr>
            </a:pPr>
            <a:r>
              <a:rPr sz="1800" b="0" i="0">
                <a:solidFill>
                  <a:srgbClr val="FAFAF5"/>
                </a:solidFill>
                <a:latin typeface="Arial"/>
                <a:ea typeface="Arial"/>
                <a:cs typeface="Arial"/>
              </a:rPr>
              <a:t>Why are surfers gathering before dawn?</a:t>
            </a:r>
          </a:p>
        </p:txBody>
      </p:sp>
      <p:sp>
        <p:nvSpPr>
          <p:cNvPr id="6" name="stage-NOTICE">
            <a:extLst xmlns:a="http://schemas.openxmlformats.org/drawingml/2006/main">
              <a:ext uri="{FF2B5EF4-FFF2-40B4-BE49-F238E27FC236}">
                <a16:creationId xmlns:a16="http://schemas.microsoft.com/office/drawing/2014/main" id="{CD2F8365-BC96-4D7F-9F51-428B3CAAC925}"/>
              </a:ext>
            </a:extLst>
          </p:cNvPr>
          <p:cNvSpPr>
            <a:spLocks xmlns:a="http://schemas.openxmlformats.org/drawingml/2006/main" noGrp="1"/>
          </p:cNvSpPr>
          <p:nvPr/>
        </p:nvSpPr>
        <p:spPr>
          <a:xfrm xmlns:a="http://schemas.openxmlformats.org/drawingml/2006/main">
            <a:off x="4238625" y="2095500"/>
            <a:ext cx="3143250" cy="514350"/>
          </a:xfrm>
          <a:prstGeom xmlns:a="http://schemas.openxmlformats.org/drawingml/2006/main" prst="roundRect">
            <a:avLst>
              <a:gd name="adj" fmla="val 22222"/>
            </a:avLst>
          </a:prstGeom>
          <a:solidFill xmlns:a="http://schemas.openxmlformats.org/drawingml/2006/main">
            <a:srgbClr val="FAFAF5"/>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800" b="1" i="0">
                <a:solidFill>
                  <a:srgbClr val="073F31"/>
                </a:solidFill>
                <a:latin typeface="Arial"/>
                <a:ea typeface="Arial"/>
                <a:cs typeface="Arial"/>
              </a:defRPr>
            </a:pPr>
            <a:r>
              <a:rPr sz="1800" b="1" i="0">
                <a:solidFill>
                  <a:srgbClr val="073F31"/>
                </a:solidFill>
                <a:latin typeface="Arial"/>
                <a:ea typeface="Arial"/>
                <a:cs typeface="Arial"/>
              </a:rPr>
              <a:t>NOTICE</a:t>
            </a:r>
          </a:p>
        </p:txBody>
      </p:sp>
      <p:sp>
        <p:nvSpPr>
          <p:cNvPr id="7" name="stage-prompt-NOTICE">
            <a:extLst xmlns:a="http://schemas.openxmlformats.org/drawingml/2006/main">
              <a:ext uri="{FF2B5EF4-FFF2-40B4-BE49-F238E27FC236}">
                <a16:creationId xmlns:a16="http://schemas.microsoft.com/office/drawing/2014/main" id="{2697741A-636B-4613-9276-8BA5435FB0D7}"/>
              </a:ext>
            </a:extLst>
          </p:cNvPr>
          <p:cNvSpPr>
            <a:spLocks xmlns:a="http://schemas.openxmlformats.org/drawingml/2006/main" noGrp="1"/>
          </p:cNvSpPr>
          <p:nvPr/>
        </p:nvSpPr>
        <p:spPr>
          <a:xfrm xmlns:a="http://schemas.openxmlformats.org/drawingml/2006/main">
            <a:off x="4238625" y="2809875"/>
            <a:ext cx="314325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b="0" i="0">
                <a:solidFill>
                  <a:srgbClr val="FAFAF5"/>
                </a:solidFill>
                <a:latin typeface="Arial"/>
                <a:ea typeface="Arial"/>
                <a:cs typeface="Arial"/>
              </a:defRPr>
            </a:pPr>
            <a:r>
              <a:rPr sz="1725" b="0" i="0">
                <a:solidFill>
                  <a:srgbClr val="FAFAF5"/>
                </a:solidFill>
                <a:latin typeface="Arial"/>
                <a:ea typeface="Arial"/>
                <a:cs typeface="Arial"/>
              </a:rPr>
              <a:t>can be a lottery</a:t>
            </a:r>
          </a:p>
          <a:p xmlns:a="http://schemas.openxmlformats.org/drawingml/2006/main">
            <a:pPr algn="ctr">
              <a:defRPr sz="1725" b="0" i="0">
                <a:solidFill>
                  <a:srgbClr val="FAFAF5"/>
                </a:solidFill>
                <a:latin typeface="Arial"/>
                <a:ea typeface="Arial"/>
                <a:cs typeface="Arial"/>
              </a:defRPr>
            </a:pPr>
            <a:r>
              <a:rPr sz="1725" b="0" i="0">
                <a:solidFill>
                  <a:srgbClr val="FAFAF5"/>
                </a:solidFill>
                <a:latin typeface="Arial"/>
                <a:ea typeface="Arial"/>
                <a:cs typeface="Arial"/>
              </a:rPr>
              <a:t>with a day's notice</a:t>
            </a:r>
          </a:p>
          <a:p xmlns:a="http://schemas.openxmlformats.org/drawingml/2006/main">
            <a:pPr algn="ctr">
              <a:defRPr sz="1725" b="0" i="0">
                <a:solidFill>
                  <a:srgbClr val="FAFAF5"/>
                </a:solidFill>
                <a:latin typeface="Arial"/>
                <a:ea typeface="Arial"/>
                <a:cs typeface="Arial"/>
              </a:defRPr>
            </a:pPr>
            <a:r>
              <a:rPr sz="1725" b="0" i="0">
                <a:solidFill>
                  <a:srgbClr val="FAFAF5"/>
                </a:solidFill>
                <a:latin typeface="Arial"/>
                <a:ea typeface="Arial"/>
                <a:cs typeface="Arial"/>
              </a:rPr>
              <a:t>be in for a treat</a:t>
            </a:r>
          </a:p>
        </p:txBody>
      </p:sp>
      <p:sp>
        <p:nvSpPr>
          <p:cNvPr id="8" name="stage-RECOMMEND">
            <a:extLst xmlns:a="http://schemas.openxmlformats.org/drawingml/2006/main">
              <a:ext uri="{FF2B5EF4-FFF2-40B4-BE49-F238E27FC236}">
                <a16:creationId xmlns:a16="http://schemas.microsoft.com/office/drawing/2014/main" id="{1456EB57-AFE5-4EED-940C-A0D09342B3C1}"/>
              </a:ext>
            </a:extLst>
          </p:cNvPr>
          <p:cNvSpPr>
            <a:spLocks xmlns:a="http://schemas.openxmlformats.org/drawingml/2006/main" noGrp="1"/>
          </p:cNvSpPr>
          <p:nvPr/>
        </p:nvSpPr>
        <p:spPr>
          <a:xfrm xmlns:a="http://schemas.openxmlformats.org/drawingml/2006/main">
            <a:off x="7810500" y="2095500"/>
            <a:ext cx="3143250" cy="514350"/>
          </a:xfrm>
          <a:prstGeom xmlns:a="http://schemas.openxmlformats.org/drawingml/2006/main" prst="roundRect">
            <a:avLst>
              <a:gd name="adj" fmla="val 22222"/>
            </a:avLst>
          </a:prstGeom>
          <a:solidFill xmlns:a="http://schemas.openxmlformats.org/drawingml/2006/main">
            <a:srgbClr val="F28C28"/>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800" b="1" i="0">
                <a:solidFill>
                  <a:srgbClr val="073F31"/>
                </a:solidFill>
                <a:latin typeface="Arial"/>
                <a:ea typeface="Arial"/>
                <a:cs typeface="Arial"/>
              </a:defRPr>
            </a:pPr>
            <a:r>
              <a:rPr sz="1800" b="1" i="0">
                <a:solidFill>
                  <a:srgbClr val="073F31"/>
                </a:solidFill>
                <a:latin typeface="Arial"/>
                <a:ea typeface="Arial"/>
                <a:cs typeface="Arial"/>
              </a:rPr>
              <a:t>RECOMMEND</a:t>
            </a:r>
          </a:p>
        </p:txBody>
      </p:sp>
      <p:sp>
        <p:nvSpPr>
          <p:cNvPr id="9" name="stage-prompt-RECOMMEND">
            <a:extLst xmlns:a="http://schemas.openxmlformats.org/drawingml/2006/main">
              <a:ext uri="{FF2B5EF4-FFF2-40B4-BE49-F238E27FC236}">
                <a16:creationId xmlns:a16="http://schemas.microsoft.com/office/drawing/2014/main" id="{D0B0EF6A-F90E-4576-BE02-55E84087F368}"/>
              </a:ext>
            </a:extLst>
          </p:cNvPr>
          <p:cNvSpPr>
            <a:spLocks xmlns:a="http://schemas.openxmlformats.org/drawingml/2006/main" noGrp="1"/>
          </p:cNvSpPr>
          <p:nvPr/>
        </p:nvSpPr>
        <p:spPr>
          <a:xfrm xmlns:a="http://schemas.openxmlformats.org/drawingml/2006/main">
            <a:off x="7810500" y="2809875"/>
            <a:ext cx="314325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800" b="0" i="0">
                <a:solidFill>
                  <a:srgbClr val="FAFAF5"/>
                </a:solidFill>
                <a:latin typeface="Arial"/>
                <a:ea typeface="Arial"/>
                <a:cs typeface="Arial"/>
              </a:defRPr>
            </a:pPr>
            <a:r>
              <a:rPr sz="1800" b="0" i="0">
                <a:solidFill>
                  <a:srgbClr val="FAFAF5"/>
                </a:solidFill>
                <a:latin typeface="Arial"/>
                <a:ea typeface="Arial"/>
                <a:cs typeface="Arial"/>
              </a:rPr>
              <a:t>Send a 30-second voice note:</a:t>
            </a:r>
          </a:p>
          <a:p xmlns:a="http://schemas.openxmlformats.org/drawingml/2006/main">
            <a:pPr algn="ctr">
              <a:defRPr sz="1800" b="0" i="0">
                <a:solidFill>
                  <a:srgbClr val="FAFAF5"/>
                </a:solidFill>
                <a:latin typeface="Arial"/>
                <a:ea typeface="Arial"/>
                <a:cs typeface="Arial"/>
              </a:defRPr>
            </a:pPr>
            <a:r>
              <a:rPr sz="1800" b="0" i="0">
                <a:solidFill>
                  <a:srgbClr val="FAFAF5"/>
                </a:solidFill>
                <a:latin typeface="Arial"/>
                <a:ea typeface="Arial"/>
                <a:cs typeface="Arial"/>
              </a:rPr>
              <a:t>Should a classmate watch the rest?</a:t>
            </a:r>
          </a:p>
        </p:txBody>
      </p:sp>
      <p:sp>
        <p:nvSpPr>
          <p:cNvPr id="10" name="stage-bottom">
            <a:extLst xmlns:a="http://schemas.openxmlformats.org/drawingml/2006/main">
              <a:ext uri="{FF2B5EF4-FFF2-40B4-BE49-F238E27FC236}">
                <a16:creationId xmlns:a16="http://schemas.microsoft.com/office/drawing/2014/main" id="{061421C5-912E-4B28-83E9-BCAB348F9BC4}"/>
              </a:ext>
            </a:extLst>
          </p:cNvPr>
          <p:cNvSpPr>
            <a:spLocks xmlns:a="http://schemas.openxmlformats.org/drawingml/2006/main" noGrp="1"/>
          </p:cNvSpPr>
          <p:nvPr/>
        </p:nvSpPr>
        <p:spPr>
          <a:xfrm xmlns:a="http://schemas.openxmlformats.org/drawingml/2006/main">
            <a:off x="2095500" y="5381625"/>
            <a:ext cx="8001000" cy="571500"/>
          </a:xfrm>
          <a:prstGeom xmlns:a="http://schemas.openxmlformats.org/drawingml/2006/main" prst="roundRect">
            <a:avLst>
              <a:gd name="adj" fmla="val 20000"/>
            </a:avLst>
          </a:prstGeom>
          <a:solidFill xmlns:a="http://schemas.openxmlformats.org/drawingml/2006/main">
            <a:srgbClr val="F7E8D3"/>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250" b="1" i="0">
                <a:solidFill>
                  <a:srgbClr val="073F31"/>
                </a:solidFill>
                <a:latin typeface="Arial"/>
                <a:ea typeface="Arial"/>
                <a:cs typeface="Arial"/>
              </a:defRPr>
            </a:pPr>
            <a:r>
              <a:rPr sz="2250" b="1" i="0">
                <a:solidFill>
                  <a:srgbClr val="073F31"/>
                </a:solidFill>
                <a:latin typeface="Arial"/>
                <a:ea typeface="Arial"/>
                <a:cs typeface="Arial"/>
              </a:rPr>
              <a:t>Gist  →  Notice  →  Purposeful response</a:t>
            </a:r>
          </a:p>
        </p:txBody>
      </p:sp>
      <p:sp>
        <p:nvSpPr>
          <p:cNvPr id="11" name="footer-url-11">
            <a:extLst xmlns:a="http://schemas.openxmlformats.org/drawingml/2006/main">
              <a:ext uri="{FF2B5EF4-FFF2-40B4-BE49-F238E27FC236}">
                <a16:creationId xmlns:a16="http://schemas.microsoft.com/office/drawing/2014/main" id="{CDD86F8C-6098-4B65-9FFC-9977CF5675F4}"/>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F7E8D3"/>
                </a:solidFill>
                <a:latin typeface="Arial"/>
                <a:ea typeface="Arial"/>
                <a:cs typeface="Arial"/>
              </a:defRPr>
            </a:pPr>
            <a:r>
              <a:rPr sz="825" b="0" i="0">
                <a:solidFill>
                  <a:srgbClr val="F7E8D3"/>
                </a:solidFill>
                <a:latin typeface="Arial"/>
                <a:ea typeface="Arial"/>
                <a:cs typeface="Arial"/>
              </a:rPr>
              <a:t>teacherdevelopment.tailtiu.org</a:t>
            </a:r>
          </a:p>
        </p:txBody>
      </p:sp>
      <p:sp>
        <p:nvSpPr>
          <p:cNvPr id="12" name="footer-number-11">
            <a:extLst xmlns:a="http://schemas.openxmlformats.org/drawingml/2006/main">
              <a:ext uri="{FF2B5EF4-FFF2-40B4-BE49-F238E27FC236}">
                <a16:creationId xmlns:a16="http://schemas.microsoft.com/office/drawing/2014/main" id="{DE532446-2C2C-462F-8039-3E01350A77ED}"/>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F7E8D3"/>
                </a:solidFill>
                <a:latin typeface="Arial"/>
                <a:ea typeface="Arial"/>
                <a:cs typeface="Arial"/>
              </a:defRPr>
            </a:pPr>
            <a:r>
              <a:rPr sz="825" b="0" i="0">
                <a:solidFill>
                  <a:srgbClr val="F7E8D3"/>
                </a:solidFill>
                <a:latin typeface="Arial"/>
                <a:ea typeface="Arial"/>
                <a:cs typeface="Arial"/>
              </a:rPr>
              <a:t>11</a:t>
            </a:r>
          </a:p>
        </p:txBody>
      </p:sp>
    </p:spTree>
    <p:extLst>
      <p:ext uri="{BB962C8B-B14F-4D97-AF65-F5344CB8AC3E}">
        <p14:creationId xmlns:p14="http://schemas.microsoft.com/office/powerpoint/2010/main" val="894551796"/>
      </p:ext>
    </p:extLst>
  </p:cSld>
</p:sld>
</file>

<file path=ppt/slides/slide12.xml><?xml version="1.0" encoding="utf-8"?>
<p:sld xmlns:p="http://schemas.openxmlformats.org/presentationml/2006/main">
  <p:cSld>
    <p:bg>
      <p:bgPr>
        <a:solidFill xmlns:a="http://schemas.openxmlformats.org/drawingml/2006/main">
          <a:srgbClr val="FAFAF5"/>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D8370875-A838-4511-A40D-7B9E4EC65AD6}"/>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840AC66E-B37D-4CC0-A94E-A8D49E14A30C}"/>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073F31"/>
                </a:solidFill>
                <a:latin typeface="Arial"/>
                <a:ea typeface="Arial"/>
                <a:cs typeface="Arial"/>
              </a:defRPr>
            </a:pPr>
            <a:r>
              <a:rPr sz="2850" b="1" i="0">
                <a:solidFill>
                  <a:srgbClr val="073F31"/>
                </a:solidFill>
                <a:latin typeface="Arial"/>
                <a:ea typeface="Arial"/>
                <a:cs typeface="Arial"/>
              </a:rPr>
              <a:t>L: The teacher catches what the AI cannot know</a:t>
            </a:r>
          </a:p>
        </p:txBody>
      </p:sp>
      <p:sp>
        <p:nvSpPr>
          <p:cNvPr id="3" name="title-rule">
            <a:extLst xmlns:a="http://schemas.openxmlformats.org/drawingml/2006/main">
              <a:ext uri="{FF2B5EF4-FFF2-40B4-BE49-F238E27FC236}">
                <a16:creationId xmlns:a16="http://schemas.microsoft.com/office/drawing/2014/main" id="{5E5B668E-6824-4D21-874B-69CA0E76792F}"/>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audit-ai-label">
            <a:extLst xmlns:a="http://schemas.openxmlformats.org/drawingml/2006/main">
              <a:ext uri="{FF2B5EF4-FFF2-40B4-BE49-F238E27FC236}">
                <a16:creationId xmlns:a16="http://schemas.microsoft.com/office/drawing/2014/main" id="{3FB0EBB8-D68B-42F4-9899-556EEF08AD8E}"/>
              </a:ext>
            </a:extLst>
          </p:cNvPr>
          <p:cNvSpPr>
            <a:spLocks xmlns:a="http://schemas.openxmlformats.org/drawingml/2006/main" noGrp="1"/>
          </p:cNvSpPr>
          <p:nvPr/>
        </p:nvSpPr>
        <p:spPr>
          <a:xfrm xmlns:a="http://schemas.openxmlformats.org/drawingml/2006/main">
            <a:off x="876300" y="1952625"/>
            <a:ext cx="1905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500" b="1" i="0">
                <a:solidFill>
                  <a:srgbClr val="F28C28"/>
                </a:solidFill>
                <a:latin typeface="Arial"/>
                <a:ea typeface="Arial"/>
                <a:cs typeface="Arial"/>
              </a:defRPr>
            </a:pPr>
            <a:r>
              <a:rPr sz="1500" b="1" i="0">
                <a:solidFill>
                  <a:srgbClr val="F28C28"/>
                </a:solidFill>
                <a:latin typeface="Arial"/>
                <a:ea typeface="Arial"/>
                <a:cs typeface="Arial"/>
              </a:rPr>
              <a:t>AI DRAFT</a:t>
            </a:r>
          </a:p>
        </p:txBody>
      </p:sp>
      <p:sp>
        <p:nvSpPr>
          <p:cNvPr id="5" name="audit-ai-question">
            <a:extLst xmlns:a="http://schemas.openxmlformats.org/drawingml/2006/main">
              <a:ext uri="{FF2B5EF4-FFF2-40B4-BE49-F238E27FC236}">
                <a16:creationId xmlns:a16="http://schemas.microsoft.com/office/drawing/2014/main" id="{207B1C2D-22A5-494E-9161-6F9869594BE3}"/>
              </a:ext>
            </a:extLst>
          </p:cNvPr>
          <p:cNvSpPr>
            <a:spLocks xmlns:a="http://schemas.openxmlformats.org/drawingml/2006/main" noGrp="1"/>
          </p:cNvSpPr>
          <p:nvPr/>
        </p:nvSpPr>
        <p:spPr>
          <a:xfrm xmlns:a="http://schemas.openxmlformats.org/drawingml/2006/main">
            <a:off x="857250" y="2381250"/>
            <a:ext cx="10477500" cy="742950"/>
          </a:xfrm>
          <a:prstGeom xmlns:a="http://schemas.openxmlformats.org/drawingml/2006/main" prst="roundRect">
            <a:avLst>
              <a:gd name="adj" fmla="val 15385"/>
            </a:avLst>
          </a:prstGeom>
          <a:solidFill xmlns:a="http://schemas.openxmlformats.org/drawingml/2006/main">
            <a:srgbClr val="F7E8D3"/>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400" b="1" i="0">
                <a:solidFill>
                  <a:srgbClr val="073F31"/>
                </a:solidFill>
                <a:latin typeface="Arial"/>
                <a:ea typeface="Arial"/>
                <a:cs typeface="Arial"/>
              </a:defRPr>
            </a:pPr>
            <a:r>
              <a:rPr sz="2400" b="1" i="0">
                <a:solidFill>
                  <a:srgbClr val="073F31"/>
                </a:solidFill>
                <a:latin typeface="Arial"/>
                <a:ea typeface="Arial"/>
                <a:cs typeface="Arial"/>
              </a:rPr>
              <a:t>“Why are the surfing conditions safe today?”</a:t>
            </a:r>
          </a:p>
        </p:txBody>
      </p:sp>
      <p:sp>
        <p:nvSpPr>
          <p:cNvPr id="6" name="audit-check-label">
            <a:extLst xmlns:a="http://schemas.openxmlformats.org/drawingml/2006/main">
              <a:ext uri="{FF2B5EF4-FFF2-40B4-BE49-F238E27FC236}">
                <a16:creationId xmlns:a16="http://schemas.microsoft.com/office/drawing/2014/main" id="{279905F3-A096-4521-9A40-7D03E0131FC1}"/>
              </a:ext>
            </a:extLst>
          </p:cNvPr>
          <p:cNvSpPr>
            <a:spLocks xmlns:a="http://schemas.openxmlformats.org/drawingml/2006/main" noGrp="1"/>
          </p:cNvSpPr>
          <p:nvPr/>
        </p:nvSpPr>
        <p:spPr>
          <a:xfrm xmlns:a="http://schemas.openxmlformats.org/drawingml/2006/main">
            <a:off x="876300" y="3476625"/>
            <a:ext cx="2286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500" b="1" i="0">
                <a:solidFill>
                  <a:srgbClr val="0B5D43"/>
                </a:solidFill>
                <a:latin typeface="Arial"/>
                <a:ea typeface="Arial"/>
                <a:cs typeface="Arial"/>
              </a:defRPr>
            </a:pPr>
            <a:r>
              <a:rPr sz="1500" b="1" i="0">
                <a:solidFill>
                  <a:srgbClr val="0B5D43"/>
                </a:solidFill>
                <a:latin typeface="Arial"/>
                <a:ea typeface="Arial"/>
                <a:cs typeface="Arial"/>
              </a:rPr>
              <a:t>TEACHER CHECK</a:t>
            </a:r>
          </a:p>
        </p:txBody>
      </p:sp>
      <p:sp>
        <p:nvSpPr>
          <p:cNvPr id="7" name="audit-explanation">
            <a:extLst xmlns:a="http://schemas.openxmlformats.org/drawingml/2006/main">
              <a:ext uri="{FF2B5EF4-FFF2-40B4-BE49-F238E27FC236}">
                <a16:creationId xmlns:a16="http://schemas.microsoft.com/office/drawing/2014/main" id="{AF95E269-B9CD-469B-8BCA-D1C72AB17B1F}"/>
              </a:ext>
            </a:extLst>
          </p:cNvPr>
          <p:cNvSpPr>
            <a:spLocks xmlns:a="http://schemas.openxmlformats.org/drawingml/2006/main" noGrp="1"/>
          </p:cNvSpPr>
          <p:nvPr/>
        </p:nvSpPr>
        <p:spPr>
          <a:xfrm xmlns:a="http://schemas.openxmlformats.org/drawingml/2006/main">
            <a:off x="857250" y="3886200"/>
            <a:ext cx="10477500" cy="904875"/>
          </a:xfrm>
          <a:prstGeom xmlns:a="http://schemas.openxmlformats.org/drawingml/2006/main" prst="roundRect">
            <a:avLst>
              <a:gd name="adj" fmla="val 12632"/>
            </a:avLst>
          </a:prstGeom>
          <a:solidFill xmlns:a="http://schemas.openxmlformats.org/drawingml/2006/main">
            <a:srgbClr val="0B5D43"/>
          </a:solidFill>
          <a:ln xmlns:a="http://schemas.openxmlformats.org/drawingml/2006/main" w="0">
            <a:noFill/>
            <a:prstDash val="solid"/>
          </a:ln>
        </p:spPr>
        <p:txBody>
          <a:bodyPr xmlns:a="http://schemas.openxmlformats.org/drawingml/2006/main" wrap="square" lIns="266700" tIns="114300" rIns="266700" bIns="114300" anchor="ctr">
            <a:normAutofit fontScale="100000"/>
          </a:bodyPr>
          <a:lstStyle xmlns:a="http://schemas.openxmlformats.org/drawingml/2006/main"/>
          <a:p xmlns:a="http://schemas.openxmlformats.org/drawingml/2006/main">
            <a:pPr algn="ctr">
              <a:defRPr sz="1950" b="1" i="0">
                <a:solidFill>
                  <a:srgbClr val="FFFFFF"/>
                </a:solidFill>
                <a:latin typeface="Arial"/>
                <a:ea typeface="Arial"/>
                <a:cs typeface="Arial"/>
              </a:defRPr>
            </a:pPr>
            <a:r>
              <a:rPr sz="1950" b="1" i="0">
                <a:solidFill>
                  <a:srgbClr val="FFFFFF"/>
                </a:solidFill>
                <a:latin typeface="Arial"/>
                <a:ea typeface="Arial"/>
                <a:cs typeface="Arial"/>
              </a:rPr>
              <a:t>The transcript says the wind is favourable and the waves could be exceptional.</a:t>
            </a:r>
          </a:p>
          <a:p xmlns:a="http://schemas.openxmlformats.org/drawingml/2006/main">
            <a:pPr algn="ctr">
              <a:defRPr sz="1950" b="1" i="0">
                <a:solidFill>
                  <a:srgbClr val="FFFFFF"/>
                </a:solidFill>
                <a:latin typeface="Arial"/>
                <a:ea typeface="Arial"/>
                <a:cs typeface="Arial"/>
              </a:defRPr>
            </a:pPr>
            <a:r>
              <a:rPr sz="1950" b="1" i="0">
                <a:solidFill>
                  <a:srgbClr val="FFFFFF"/>
                </a:solidFill>
                <a:latin typeface="Arial"/>
                <a:ea typeface="Arial"/>
                <a:cs typeface="Arial"/>
              </a:rPr>
              <a:t>It never says the conditions are safe.</a:t>
            </a:r>
          </a:p>
        </p:txBody>
      </p:sp>
      <p:sp>
        <p:nvSpPr>
          <p:cNvPr id="8" name="audit-replacement">
            <a:extLst xmlns:a="http://schemas.openxmlformats.org/drawingml/2006/main">
              <a:ext uri="{FF2B5EF4-FFF2-40B4-BE49-F238E27FC236}">
                <a16:creationId xmlns:a16="http://schemas.microsoft.com/office/drawing/2014/main" id="{2EF7E280-46D8-4451-8E94-CB197F4207A6}"/>
              </a:ext>
            </a:extLst>
          </p:cNvPr>
          <p:cNvSpPr>
            <a:spLocks xmlns:a="http://schemas.openxmlformats.org/drawingml/2006/main" noGrp="1"/>
          </p:cNvSpPr>
          <p:nvPr/>
        </p:nvSpPr>
        <p:spPr>
          <a:xfrm xmlns:a="http://schemas.openxmlformats.org/drawingml/2006/main">
            <a:off x="1714500" y="5286375"/>
            <a:ext cx="8763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875" b="1" i="0">
                <a:solidFill>
                  <a:srgbClr val="073F31"/>
                </a:solidFill>
                <a:latin typeface="Arial"/>
                <a:ea typeface="Arial"/>
                <a:cs typeface="Arial"/>
              </a:defRPr>
            </a:pPr>
            <a:r>
              <a:rPr sz="1875" b="1" i="0">
                <a:solidFill>
                  <a:srgbClr val="073F31"/>
                </a:solidFill>
                <a:latin typeface="Arial"/>
                <a:ea typeface="Arial"/>
                <a:cs typeface="Arial"/>
              </a:rPr>
              <a:t>Replace it: “Why could the conditions produce exceptional waves?”</a:t>
            </a:r>
          </a:p>
        </p:txBody>
      </p:sp>
      <p:sp>
        <p:nvSpPr>
          <p:cNvPr id="9" name="footer-url-12">
            <a:extLst xmlns:a="http://schemas.openxmlformats.org/drawingml/2006/main">
              <a:ext uri="{FF2B5EF4-FFF2-40B4-BE49-F238E27FC236}">
                <a16:creationId xmlns:a16="http://schemas.microsoft.com/office/drawing/2014/main" id="{0A75FE46-0A9E-479C-83C0-6144AA3FB20E}"/>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0B5D43"/>
                </a:solidFill>
                <a:latin typeface="Arial"/>
                <a:ea typeface="Arial"/>
                <a:cs typeface="Arial"/>
              </a:defRPr>
            </a:pPr>
            <a:r>
              <a:rPr sz="825" b="0" i="0">
                <a:solidFill>
                  <a:srgbClr val="0B5D43"/>
                </a:solidFill>
                <a:latin typeface="Arial"/>
                <a:ea typeface="Arial"/>
                <a:cs typeface="Arial"/>
              </a:rPr>
              <a:t>teacherdevelopment.tailtiu.org</a:t>
            </a:r>
          </a:p>
        </p:txBody>
      </p:sp>
      <p:sp>
        <p:nvSpPr>
          <p:cNvPr id="10" name="footer-number-12">
            <a:extLst xmlns:a="http://schemas.openxmlformats.org/drawingml/2006/main">
              <a:ext uri="{FF2B5EF4-FFF2-40B4-BE49-F238E27FC236}">
                <a16:creationId xmlns:a16="http://schemas.microsoft.com/office/drawing/2014/main" id="{CCC4EC01-D3C4-4108-8C09-B781F2DD774F}"/>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0B5D43"/>
                </a:solidFill>
                <a:latin typeface="Arial"/>
                <a:ea typeface="Arial"/>
                <a:cs typeface="Arial"/>
              </a:defRPr>
            </a:pPr>
            <a:r>
              <a:rPr sz="825" b="0" i="0">
                <a:solidFill>
                  <a:srgbClr val="0B5D43"/>
                </a:solidFill>
                <a:latin typeface="Arial"/>
                <a:ea typeface="Arial"/>
                <a:cs typeface="Arial"/>
              </a:rPr>
              <a:t>12</a:t>
            </a:r>
          </a:p>
        </p:txBody>
      </p:sp>
    </p:spTree>
    <p:extLst>
      <p:ext uri="{BB962C8B-B14F-4D97-AF65-F5344CB8AC3E}">
        <p14:creationId xmlns:p14="http://schemas.microsoft.com/office/powerpoint/2010/main" val="1083376790"/>
      </p:ext>
    </p:extLst>
  </p:cSld>
</p:sld>
</file>

<file path=ppt/slides/slide13.xml><?xml version="1.0" encoding="utf-8"?>
<p:sld xmlns:p="http://schemas.openxmlformats.org/presentationml/2006/main">
  <p:cSld>
    <p:bg>
      <p:bgPr>
        <a:solidFill xmlns:a="http://schemas.openxmlformats.org/drawingml/2006/main">
          <a:srgbClr val="073F31"/>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F9DFF166-13F0-4965-9B36-8D68CBCD0BBF}"/>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95B7C7E3-320B-46EB-8B16-FB7232941364}"/>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FAFAF5"/>
                </a:solidFill>
                <a:latin typeface="Arial"/>
                <a:ea typeface="Arial"/>
                <a:cs typeface="Arial"/>
              </a:defRPr>
            </a:pPr>
            <a:r>
              <a:rPr sz="2850" b="1" i="0">
                <a:solidFill>
                  <a:srgbClr val="FAFAF5"/>
                </a:solidFill>
                <a:latin typeface="Arial"/>
                <a:ea typeface="Arial"/>
                <a:cs typeface="Arial"/>
              </a:rPr>
              <a:t>Your five-minute microdesign</a:t>
            </a:r>
          </a:p>
        </p:txBody>
      </p:sp>
      <p:sp>
        <p:nvSpPr>
          <p:cNvPr id="3" name="title-rule">
            <a:extLst xmlns:a="http://schemas.openxmlformats.org/drawingml/2006/main">
              <a:ext uri="{FF2B5EF4-FFF2-40B4-BE49-F238E27FC236}">
                <a16:creationId xmlns:a16="http://schemas.microsoft.com/office/drawing/2014/main" id="{5D0F16FD-7103-4249-9304-DC27EC133F34}"/>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activity-timer">
            <a:extLst xmlns:a="http://schemas.openxmlformats.org/drawingml/2006/main">
              <a:ext uri="{FF2B5EF4-FFF2-40B4-BE49-F238E27FC236}">
                <a16:creationId xmlns:a16="http://schemas.microsoft.com/office/drawing/2014/main" id="{E10507F2-9ED0-48AF-AA09-55436877C71F}"/>
              </a:ext>
            </a:extLst>
          </p:cNvPr>
          <p:cNvSpPr>
            <a:spLocks xmlns:a="http://schemas.openxmlformats.org/drawingml/2006/main" noGrp="1"/>
          </p:cNvSpPr>
          <p:nvPr/>
        </p:nvSpPr>
        <p:spPr>
          <a:xfrm xmlns:a="http://schemas.openxmlformats.org/drawingml/2006/main">
            <a:off x="8572500" y="1695450"/>
            <a:ext cx="2667000" cy="1238250"/>
          </a:xfrm>
          <a:prstGeom xmlns:a="http://schemas.openxmlformats.org/drawingml/2006/main" prst="roundRect">
            <a:avLst>
              <a:gd name="adj" fmla="val 9231"/>
            </a:avLst>
          </a:prstGeom>
          <a:solidFill xmlns:a="http://schemas.openxmlformats.org/drawingml/2006/main">
            <a:srgbClr val="F28C28"/>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4950" b="1" i="0">
                <a:solidFill>
                  <a:srgbClr val="073F31"/>
                </a:solidFill>
                <a:latin typeface="Arial"/>
                <a:ea typeface="Arial"/>
                <a:cs typeface="Arial"/>
              </a:defRPr>
            </a:pPr>
            <a:r>
              <a:rPr sz="4950" b="1" i="0">
                <a:solidFill>
                  <a:srgbClr val="073F31"/>
                </a:solidFill>
                <a:latin typeface="Arial"/>
                <a:ea typeface="Arial"/>
                <a:cs typeface="Arial"/>
              </a:rPr>
              <a:t>5:00</a:t>
            </a:r>
          </a:p>
        </p:txBody>
      </p:sp>
      <p:sp>
        <p:nvSpPr>
          <p:cNvPr id="5" name="activity-number-circle-1">
            <a:extLst xmlns:a="http://schemas.openxmlformats.org/drawingml/2006/main">
              <a:ext uri="{FF2B5EF4-FFF2-40B4-BE49-F238E27FC236}">
                <a16:creationId xmlns:a16="http://schemas.microsoft.com/office/drawing/2014/main" id="{1BE54596-CD18-4B31-AE89-8CCC0D520647}"/>
              </a:ext>
            </a:extLst>
          </p:cNvPr>
          <p:cNvSpPr>
            <a:spLocks xmlns:a="http://schemas.openxmlformats.org/drawingml/2006/main" noGrp="1"/>
          </p:cNvSpPr>
          <p:nvPr/>
        </p:nvSpPr>
        <p:spPr>
          <a:xfrm xmlns:a="http://schemas.openxmlformats.org/drawingml/2006/main">
            <a:off x="800100" y="1809750"/>
            <a:ext cx="590550" cy="59055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6" name="activity-number-1">
            <a:extLst xmlns:a="http://schemas.openxmlformats.org/drawingml/2006/main">
              <a:ext uri="{FF2B5EF4-FFF2-40B4-BE49-F238E27FC236}">
                <a16:creationId xmlns:a16="http://schemas.microsoft.com/office/drawing/2014/main" id="{E744AD3D-9488-47C0-B418-78A3A9501017}"/>
              </a:ext>
            </a:extLst>
          </p:cNvPr>
          <p:cNvSpPr>
            <a:spLocks xmlns:a="http://schemas.openxmlformats.org/drawingml/2006/main" noGrp="1"/>
          </p:cNvSpPr>
          <p:nvPr/>
        </p:nvSpPr>
        <p:spPr>
          <a:xfrm xmlns:a="http://schemas.openxmlformats.org/drawingml/2006/main">
            <a:off x="800100" y="1809750"/>
            <a:ext cx="5905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250" b="1" i="0">
                <a:solidFill>
                  <a:srgbClr val="073F31"/>
                </a:solidFill>
                <a:latin typeface="Arial"/>
                <a:ea typeface="Arial"/>
                <a:cs typeface="Arial"/>
              </a:defRPr>
            </a:pPr>
            <a:r>
              <a:rPr sz="2250" b="1" i="0">
                <a:solidFill>
                  <a:srgbClr val="073F31"/>
                </a:solidFill>
                <a:latin typeface="Arial"/>
                <a:ea typeface="Arial"/>
                <a:cs typeface="Arial"/>
              </a:rPr>
              <a:t>1</a:t>
            </a:r>
          </a:p>
        </p:txBody>
      </p:sp>
      <p:sp>
        <p:nvSpPr>
          <p:cNvPr id="7" name="activity-text-1">
            <a:extLst xmlns:a="http://schemas.openxmlformats.org/drawingml/2006/main">
              <a:ext uri="{FF2B5EF4-FFF2-40B4-BE49-F238E27FC236}">
                <a16:creationId xmlns:a16="http://schemas.microsoft.com/office/drawing/2014/main" id="{26D23B1B-9FA0-4D5E-B925-08A954A7606F}"/>
              </a:ext>
            </a:extLst>
          </p:cNvPr>
          <p:cNvSpPr>
            <a:spLocks xmlns:a="http://schemas.openxmlformats.org/drawingml/2006/main" noGrp="1"/>
          </p:cNvSpPr>
          <p:nvPr/>
        </p:nvSpPr>
        <p:spPr>
          <a:xfrm xmlns:a="http://schemas.openxmlformats.org/drawingml/2006/main">
            <a:off x="1666875" y="1790700"/>
            <a:ext cx="6191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875" b="1" i="0">
                <a:solidFill>
                  <a:srgbClr val="FAFAF5"/>
                </a:solidFill>
                <a:latin typeface="Arial"/>
                <a:ea typeface="Arial"/>
                <a:cs typeface="Arial"/>
              </a:defRPr>
            </a:pPr>
            <a:r>
              <a:rPr sz="1875" b="1" i="0">
                <a:solidFill>
                  <a:srgbClr val="FAFAF5"/>
                </a:solidFill>
                <a:latin typeface="Arial"/>
                <a:ea typeface="Arial"/>
                <a:cs typeface="Arial"/>
              </a:rPr>
              <a:t>Choose the learners and the relevance.</a:t>
            </a:r>
          </a:p>
        </p:txBody>
      </p:sp>
      <p:sp>
        <p:nvSpPr>
          <p:cNvPr id="8" name="activity-number-circle-2">
            <a:extLst xmlns:a="http://schemas.openxmlformats.org/drawingml/2006/main">
              <a:ext uri="{FF2B5EF4-FFF2-40B4-BE49-F238E27FC236}">
                <a16:creationId xmlns:a16="http://schemas.microsoft.com/office/drawing/2014/main" id="{E7E7C330-31FA-4437-B554-A8CB90657930}"/>
              </a:ext>
            </a:extLst>
          </p:cNvPr>
          <p:cNvSpPr>
            <a:spLocks xmlns:a="http://schemas.openxmlformats.org/drawingml/2006/main" noGrp="1"/>
          </p:cNvSpPr>
          <p:nvPr/>
        </p:nvSpPr>
        <p:spPr>
          <a:xfrm xmlns:a="http://schemas.openxmlformats.org/drawingml/2006/main">
            <a:off x="800100" y="2781300"/>
            <a:ext cx="590550" cy="590550"/>
          </a:xfrm>
          <a:prstGeom xmlns:a="http://schemas.openxmlformats.org/drawingml/2006/main" prst="ellipse">
            <a:avLst/>
          </a:prstGeom>
          <a:solidFill xmlns:a="http://schemas.openxmlformats.org/drawingml/2006/main">
            <a:srgbClr val="FAFAF5"/>
          </a:solidFill>
          <a:ln xmlns:a="http://schemas.openxmlformats.org/drawingml/2006/main" w="0">
            <a:noFill/>
            <a:prstDash val="solid"/>
          </a:ln>
        </p:spPr>
      </p:sp>
      <p:sp>
        <p:nvSpPr>
          <p:cNvPr id="9" name="activity-number-2">
            <a:extLst xmlns:a="http://schemas.openxmlformats.org/drawingml/2006/main">
              <a:ext uri="{FF2B5EF4-FFF2-40B4-BE49-F238E27FC236}">
                <a16:creationId xmlns:a16="http://schemas.microsoft.com/office/drawing/2014/main" id="{95CC0D54-320B-4B60-924B-E96EF4517A89}"/>
              </a:ext>
            </a:extLst>
          </p:cNvPr>
          <p:cNvSpPr>
            <a:spLocks xmlns:a="http://schemas.openxmlformats.org/drawingml/2006/main" noGrp="1"/>
          </p:cNvSpPr>
          <p:nvPr/>
        </p:nvSpPr>
        <p:spPr>
          <a:xfrm xmlns:a="http://schemas.openxmlformats.org/drawingml/2006/main">
            <a:off x="800100" y="2781300"/>
            <a:ext cx="5905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250" b="1" i="0">
                <a:solidFill>
                  <a:srgbClr val="0B5D43"/>
                </a:solidFill>
                <a:latin typeface="Arial"/>
                <a:ea typeface="Arial"/>
                <a:cs typeface="Arial"/>
              </a:defRPr>
            </a:pPr>
            <a:r>
              <a:rPr sz="2250" b="1" i="0">
                <a:solidFill>
                  <a:srgbClr val="0B5D43"/>
                </a:solidFill>
                <a:latin typeface="Arial"/>
                <a:ea typeface="Arial"/>
                <a:cs typeface="Arial"/>
              </a:rPr>
              <a:t>2</a:t>
            </a:r>
          </a:p>
        </p:txBody>
      </p:sp>
      <p:sp>
        <p:nvSpPr>
          <p:cNvPr id="10" name="activity-text-2">
            <a:extLst xmlns:a="http://schemas.openxmlformats.org/drawingml/2006/main">
              <a:ext uri="{FF2B5EF4-FFF2-40B4-BE49-F238E27FC236}">
                <a16:creationId xmlns:a16="http://schemas.microsoft.com/office/drawing/2014/main" id="{C47A0E24-5EB4-44A4-B3EF-3A7C1CA96D1C}"/>
              </a:ext>
            </a:extLst>
          </p:cNvPr>
          <p:cNvSpPr>
            <a:spLocks xmlns:a="http://schemas.openxmlformats.org/drawingml/2006/main" noGrp="1"/>
          </p:cNvSpPr>
          <p:nvPr/>
        </p:nvSpPr>
        <p:spPr>
          <a:xfrm xmlns:a="http://schemas.openxmlformats.org/drawingml/2006/main">
            <a:off x="1666875" y="2762250"/>
            <a:ext cx="6191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875" b="0" i="0">
                <a:solidFill>
                  <a:srgbClr val="FAFAF5"/>
                </a:solidFill>
                <a:latin typeface="Arial"/>
                <a:ea typeface="Arial"/>
                <a:cs typeface="Arial"/>
              </a:defRPr>
            </a:pPr>
            <a:r>
              <a:rPr sz="1875" b="0" i="0">
                <a:solidFill>
                  <a:srgbClr val="FAFAF5"/>
                </a:solidFill>
                <a:latin typeface="Arial"/>
                <a:ea typeface="Arial"/>
                <a:cs typeface="Arial"/>
              </a:rPr>
              <a:t>Use AI—or the supplied analysis—to scan the source.</a:t>
            </a:r>
          </a:p>
        </p:txBody>
      </p:sp>
      <p:sp>
        <p:nvSpPr>
          <p:cNvPr id="11" name="activity-number-circle-3">
            <a:extLst xmlns:a="http://schemas.openxmlformats.org/drawingml/2006/main">
              <a:ext uri="{FF2B5EF4-FFF2-40B4-BE49-F238E27FC236}">
                <a16:creationId xmlns:a16="http://schemas.microsoft.com/office/drawing/2014/main" id="{4BAA5153-D645-477E-B018-AA38B2F121EF}"/>
              </a:ext>
            </a:extLst>
          </p:cNvPr>
          <p:cNvSpPr>
            <a:spLocks xmlns:a="http://schemas.openxmlformats.org/drawingml/2006/main" noGrp="1"/>
          </p:cNvSpPr>
          <p:nvPr/>
        </p:nvSpPr>
        <p:spPr>
          <a:xfrm xmlns:a="http://schemas.openxmlformats.org/drawingml/2006/main">
            <a:off x="800100" y="3752850"/>
            <a:ext cx="590550" cy="59055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12" name="activity-number-3">
            <a:extLst xmlns:a="http://schemas.openxmlformats.org/drawingml/2006/main">
              <a:ext uri="{FF2B5EF4-FFF2-40B4-BE49-F238E27FC236}">
                <a16:creationId xmlns:a16="http://schemas.microsoft.com/office/drawing/2014/main" id="{B210E9C9-B995-46D6-9E61-451DF1FA9A06}"/>
              </a:ext>
            </a:extLst>
          </p:cNvPr>
          <p:cNvSpPr>
            <a:spLocks xmlns:a="http://schemas.openxmlformats.org/drawingml/2006/main" noGrp="1"/>
          </p:cNvSpPr>
          <p:nvPr/>
        </p:nvSpPr>
        <p:spPr>
          <a:xfrm xmlns:a="http://schemas.openxmlformats.org/drawingml/2006/main">
            <a:off x="800100" y="3752850"/>
            <a:ext cx="5905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250" b="1" i="0">
                <a:solidFill>
                  <a:srgbClr val="073F31"/>
                </a:solidFill>
                <a:latin typeface="Arial"/>
                <a:ea typeface="Arial"/>
                <a:cs typeface="Arial"/>
              </a:defRPr>
            </a:pPr>
            <a:r>
              <a:rPr sz="2250" b="1" i="0">
                <a:solidFill>
                  <a:srgbClr val="073F31"/>
                </a:solidFill>
                <a:latin typeface="Arial"/>
                <a:ea typeface="Arial"/>
                <a:cs typeface="Arial"/>
              </a:rPr>
              <a:t>3</a:t>
            </a:r>
          </a:p>
        </p:txBody>
      </p:sp>
      <p:sp>
        <p:nvSpPr>
          <p:cNvPr id="13" name="activity-text-3">
            <a:extLst xmlns:a="http://schemas.openxmlformats.org/drawingml/2006/main">
              <a:ext uri="{FF2B5EF4-FFF2-40B4-BE49-F238E27FC236}">
                <a16:creationId xmlns:a16="http://schemas.microsoft.com/office/drawing/2014/main" id="{D450FD05-EB80-4997-B667-3A407EEFB7B3}"/>
              </a:ext>
            </a:extLst>
          </p:cNvPr>
          <p:cNvSpPr>
            <a:spLocks xmlns:a="http://schemas.openxmlformats.org/drawingml/2006/main" noGrp="1"/>
          </p:cNvSpPr>
          <p:nvPr/>
        </p:nvSpPr>
        <p:spPr>
          <a:xfrm xmlns:a="http://schemas.openxmlformats.org/drawingml/2006/main">
            <a:off x="1666875" y="3733800"/>
            <a:ext cx="6191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875" b="1" i="0">
                <a:solidFill>
                  <a:srgbClr val="FAFAF5"/>
                </a:solidFill>
                <a:latin typeface="Arial"/>
                <a:ea typeface="Arial"/>
                <a:cs typeface="Arial"/>
              </a:defRPr>
            </a:pPr>
            <a:r>
              <a:rPr sz="1875" b="1" i="0">
                <a:solidFill>
                  <a:srgbClr val="FAFAF5"/>
                </a:solidFill>
                <a:latin typeface="Arial"/>
                <a:ea typeface="Arial"/>
                <a:cs typeface="Arial"/>
              </a:rPr>
              <a:t>Select one genuine learner outcome.</a:t>
            </a:r>
          </a:p>
        </p:txBody>
      </p:sp>
      <p:sp>
        <p:nvSpPr>
          <p:cNvPr id="14" name="activity-number-circle-4">
            <a:extLst xmlns:a="http://schemas.openxmlformats.org/drawingml/2006/main">
              <a:ext uri="{FF2B5EF4-FFF2-40B4-BE49-F238E27FC236}">
                <a16:creationId xmlns:a16="http://schemas.microsoft.com/office/drawing/2014/main" id="{CAA5E8B9-BC0D-41EC-899B-C7AC81DA182C}"/>
              </a:ext>
            </a:extLst>
          </p:cNvPr>
          <p:cNvSpPr>
            <a:spLocks xmlns:a="http://schemas.openxmlformats.org/drawingml/2006/main" noGrp="1"/>
          </p:cNvSpPr>
          <p:nvPr/>
        </p:nvSpPr>
        <p:spPr>
          <a:xfrm xmlns:a="http://schemas.openxmlformats.org/drawingml/2006/main">
            <a:off x="800100" y="4724400"/>
            <a:ext cx="590550" cy="590550"/>
          </a:xfrm>
          <a:prstGeom xmlns:a="http://schemas.openxmlformats.org/drawingml/2006/main" prst="ellipse">
            <a:avLst/>
          </a:prstGeom>
          <a:solidFill xmlns:a="http://schemas.openxmlformats.org/drawingml/2006/main">
            <a:srgbClr val="FAFAF5"/>
          </a:solidFill>
          <a:ln xmlns:a="http://schemas.openxmlformats.org/drawingml/2006/main" w="0">
            <a:noFill/>
            <a:prstDash val="solid"/>
          </a:ln>
        </p:spPr>
      </p:sp>
      <p:sp>
        <p:nvSpPr>
          <p:cNvPr id="15" name="activity-number-4">
            <a:extLst xmlns:a="http://schemas.openxmlformats.org/drawingml/2006/main">
              <a:ext uri="{FF2B5EF4-FFF2-40B4-BE49-F238E27FC236}">
                <a16:creationId xmlns:a16="http://schemas.microsoft.com/office/drawing/2014/main" id="{97025133-008A-4BAA-A508-E7A6DF40C2FE}"/>
              </a:ext>
            </a:extLst>
          </p:cNvPr>
          <p:cNvSpPr>
            <a:spLocks xmlns:a="http://schemas.openxmlformats.org/drawingml/2006/main" noGrp="1"/>
          </p:cNvSpPr>
          <p:nvPr/>
        </p:nvSpPr>
        <p:spPr>
          <a:xfrm xmlns:a="http://schemas.openxmlformats.org/drawingml/2006/main">
            <a:off x="800100" y="4724400"/>
            <a:ext cx="5905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250" b="1" i="0">
                <a:solidFill>
                  <a:srgbClr val="0B5D43"/>
                </a:solidFill>
                <a:latin typeface="Arial"/>
                <a:ea typeface="Arial"/>
                <a:cs typeface="Arial"/>
              </a:defRPr>
            </a:pPr>
            <a:r>
              <a:rPr sz="2250" b="1" i="0">
                <a:solidFill>
                  <a:srgbClr val="0B5D43"/>
                </a:solidFill>
                <a:latin typeface="Arial"/>
                <a:ea typeface="Arial"/>
                <a:cs typeface="Arial"/>
              </a:rPr>
              <a:t>4</a:t>
            </a:r>
          </a:p>
        </p:txBody>
      </p:sp>
      <p:sp>
        <p:nvSpPr>
          <p:cNvPr id="16" name="activity-text-4">
            <a:extLst xmlns:a="http://schemas.openxmlformats.org/drawingml/2006/main">
              <a:ext uri="{FF2B5EF4-FFF2-40B4-BE49-F238E27FC236}">
                <a16:creationId xmlns:a16="http://schemas.microsoft.com/office/drawing/2014/main" id="{58A05B47-9B38-4388-B26E-CEDE2BED7202}"/>
              </a:ext>
            </a:extLst>
          </p:cNvPr>
          <p:cNvSpPr>
            <a:spLocks xmlns:a="http://schemas.openxmlformats.org/drawingml/2006/main" noGrp="1"/>
          </p:cNvSpPr>
          <p:nvPr/>
        </p:nvSpPr>
        <p:spPr>
          <a:xfrm xmlns:a="http://schemas.openxmlformats.org/drawingml/2006/main">
            <a:off x="1666875" y="4705350"/>
            <a:ext cx="6191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875" b="0" i="0">
                <a:solidFill>
                  <a:srgbClr val="FAFAF5"/>
                </a:solidFill>
                <a:latin typeface="Arial"/>
                <a:ea typeface="Arial"/>
                <a:cs typeface="Arial"/>
              </a:defRPr>
            </a:pPr>
            <a:r>
              <a:rPr sz="1875" b="0" i="0">
                <a:solidFill>
                  <a:srgbClr val="FAFAF5"/>
                </a:solidFill>
                <a:latin typeface="Arial"/>
                <a:ea typeface="Arial"/>
                <a:cs typeface="Arial"/>
              </a:rPr>
              <a:t>Draft one gist task, one noticing task and one response.</a:t>
            </a:r>
          </a:p>
        </p:txBody>
      </p:sp>
      <p:sp>
        <p:nvSpPr>
          <p:cNvPr id="17" name="activity-choice">
            <a:extLst xmlns:a="http://schemas.openxmlformats.org/drawingml/2006/main">
              <a:ext uri="{FF2B5EF4-FFF2-40B4-BE49-F238E27FC236}">
                <a16:creationId xmlns:a16="http://schemas.microsoft.com/office/drawing/2014/main" id="{FF7ADB69-8E72-4763-AC9B-222FC956C522}"/>
              </a:ext>
            </a:extLst>
          </p:cNvPr>
          <p:cNvSpPr>
            <a:spLocks xmlns:a="http://schemas.openxmlformats.org/drawingml/2006/main" noGrp="1"/>
          </p:cNvSpPr>
          <p:nvPr/>
        </p:nvSpPr>
        <p:spPr>
          <a:xfrm xmlns:a="http://schemas.openxmlformats.org/drawingml/2006/main">
            <a:off x="1619250" y="5810250"/>
            <a:ext cx="8953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650" b="0" i="0">
                <a:solidFill>
                  <a:srgbClr val="F7E8D3"/>
                </a:solidFill>
                <a:latin typeface="Arial"/>
                <a:ea typeface="Arial"/>
                <a:cs typeface="Arial"/>
              </a:defRPr>
            </a:pPr>
            <a:r>
              <a:rPr sz="1650" b="0" i="0">
                <a:solidFill>
                  <a:srgbClr val="F7E8D3"/>
                </a:solidFill>
                <a:latin typeface="Arial"/>
                <a:ea typeface="Arial"/>
                <a:cs typeface="Arial"/>
              </a:rPr>
              <a:t>Use the surfing source or a short source of your own.</a:t>
            </a:r>
          </a:p>
        </p:txBody>
      </p:sp>
      <p:sp>
        <p:nvSpPr>
          <p:cNvPr id="18" name="footer-url-13">
            <a:extLst xmlns:a="http://schemas.openxmlformats.org/drawingml/2006/main">
              <a:ext uri="{FF2B5EF4-FFF2-40B4-BE49-F238E27FC236}">
                <a16:creationId xmlns:a16="http://schemas.microsoft.com/office/drawing/2014/main" id="{DCB3F200-557D-469A-87F5-6BF5BB01B457}"/>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F7E8D3"/>
                </a:solidFill>
                <a:latin typeface="Arial"/>
                <a:ea typeface="Arial"/>
                <a:cs typeface="Arial"/>
              </a:defRPr>
            </a:pPr>
            <a:r>
              <a:rPr sz="825" b="0" i="0">
                <a:solidFill>
                  <a:srgbClr val="F7E8D3"/>
                </a:solidFill>
                <a:latin typeface="Arial"/>
                <a:ea typeface="Arial"/>
                <a:cs typeface="Arial"/>
              </a:rPr>
              <a:t>teacherdevelopment.tailtiu.org</a:t>
            </a:r>
          </a:p>
        </p:txBody>
      </p:sp>
      <p:sp>
        <p:nvSpPr>
          <p:cNvPr id="19" name="footer-number-13">
            <a:extLst xmlns:a="http://schemas.openxmlformats.org/drawingml/2006/main">
              <a:ext uri="{FF2B5EF4-FFF2-40B4-BE49-F238E27FC236}">
                <a16:creationId xmlns:a16="http://schemas.microsoft.com/office/drawing/2014/main" id="{BA66767A-6241-4578-8AF2-F4B97C43884A}"/>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F7E8D3"/>
                </a:solidFill>
                <a:latin typeface="Arial"/>
                <a:ea typeface="Arial"/>
                <a:cs typeface="Arial"/>
              </a:defRPr>
            </a:pPr>
            <a:r>
              <a:rPr sz="825" b="0" i="0">
                <a:solidFill>
                  <a:srgbClr val="F7E8D3"/>
                </a:solidFill>
                <a:latin typeface="Arial"/>
                <a:ea typeface="Arial"/>
                <a:cs typeface="Arial"/>
              </a:rPr>
              <a:t>13</a:t>
            </a:r>
          </a:p>
        </p:txBody>
      </p:sp>
    </p:spTree>
    <p:extLst>
      <p:ext uri="{BB962C8B-B14F-4D97-AF65-F5344CB8AC3E}">
        <p14:creationId xmlns:p14="http://schemas.microsoft.com/office/powerpoint/2010/main" val="984152734"/>
      </p:ext>
    </p:extLst>
  </p:cSld>
</p:sld>
</file>

<file path=ppt/slides/slide14.xml><?xml version="1.0" encoding="utf-8"?>
<p:sld xmlns:p="http://schemas.openxmlformats.org/presentationml/2006/main">
  <p:cSld>
    <p:bg>
      <p:bgPr>
        <a:solidFill xmlns:a="http://schemas.openxmlformats.org/drawingml/2006/main">
          <a:srgbClr val="FAFAF5"/>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9739036B-3CAE-4BB3-990E-15E6897A68B9}"/>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DE8992DF-D4C5-495A-9396-76E97B28F702}"/>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073F31"/>
                </a:solidFill>
                <a:latin typeface="Arial"/>
                <a:ea typeface="Arial"/>
                <a:cs typeface="Arial"/>
              </a:defRPr>
            </a:pPr>
            <a:r>
              <a:rPr sz="2850" b="1" i="0">
                <a:solidFill>
                  <a:srgbClr val="073F31"/>
                </a:solidFill>
                <a:latin typeface="Arial"/>
                <a:ea typeface="Arial"/>
                <a:cs typeface="Arial"/>
              </a:rPr>
              <a:t>Would I teach this tomorrow?</a:t>
            </a:r>
          </a:p>
        </p:txBody>
      </p:sp>
      <p:sp>
        <p:nvSpPr>
          <p:cNvPr id="3" name="title-rule">
            <a:extLst xmlns:a="http://schemas.openxmlformats.org/drawingml/2006/main">
              <a:ext uri="{FF2B5EF4-FFF2-40B4-BE49-F238E27FC236}">
                <a16:creationId xmlns:a16="http://schemas.microsoft.com/office/drawing/2014/main" id="{4F8FDCE0-0C63-404F-AD64-F98B565E218B}"/>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check-dot-Accurate">
            <a:extLst xmlns:a="http://schemas.openxmlformats.org/drawingml/2006/main">
              <a:ext uri="{FF2B5EF4-FFF2-40B4-BE49-F238E27FC236}">
                <a16:creationId xmlns:a16="http://schemas.microsoft.com/office/drawing/2014/main" id="{010E76C3-A8A4-493C-93FD-603E1D11695D}"/>
              </a:ext>
            </a:extLst>
          </p:cNvPr>
          <p:cNvSpPr>
            <a:spLocks xmlns:a="http://schemas.openxmlformats.org/drawingml/2006/main" noGrp="1"/>
          </p:cNvSpPr>
          <p:nvPr/>
        </p:nvSpPr>
        <p:spPr>
          <a:xfrm xmlns:a="http://schemas.openxmlformats.org/drawingml/2006/main">
            <a:off x="857250" y="1981200"/>
            <a:ext cx="266700" cy="26670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5" name="check-mark-Accurate">
            <a:extLst xmlns:a="http://schemas.openxmlformats.org/drawingml/2006/main">
              <a:ext uri="{FF2B5EF4-FFF2-40B4-BE49-F238E27FC236}">
                <a16:creationId xmlns:a16="http://schemas.microsoft.com/office/drawing/2014/main" id="{4EEA7742-DC49-42AB-A39E-C358D6E9ECC6}"/>
              </a:ext>
            </a:extLst>
          </p:cNvPr>
          <p:cNvSpPr>
            <a:spLocks xmlns:a="http://schemas.openxmlformats.org/drawingml/2006/main" noGrp="1"/>
          </p:cNvSpPr>
          <p:nvPr/>
        </p:nvSpPr>
        <p:spPr>
          <a:xfrm xmlns:a="http://schemas.openxmlformats.org/drawingml/2006/main">
            <a:off x="857250" y="1962150"/>
            <a:ext cx="2667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350" b="1" i="0">
                <a:solidFill>
                  <a:srgbClr val="FFFFFF"/>
                </a:solidFill>
                <a:latin typeface="Arial"/>
                <a:ea typeface="Arial"/>
                <a:cs typeface="Arial"/>
              </a:defRPr>
            </a:pPr>
            <a:r>
              <a:rPr sz="1350" b="1" i="0">
                <a:solidFill>
                  <a:srgbClr val="FFFFFF"/>
                </a:solidFill>
                <a:latin typeface="Arial"/>
                <a:ea typeface="Arial"/>
                <a:cs typeface="Arial"/>
              </a:rPr>
              <a:t>✓</a:t>
            </a:r>
          </a:p>
        </p:txBody>
      </p:sp>
      <p:sp>
        <p:nvSpPr>
          <p:cNvPr id="6" name="check-text-Accurate">
            <a:extLst xmlns:a="http://schemas.openxmlformats.org/drawingml/2006/main">
              <a:ext uri="{FF2B5EF4-FFF2-40B4-BE49-F238E27FC236}">
                <a16:creationId xmlns:a16="http://schemas.microsoft.com/office/drawing/2014/main" id="{329C83BC-47CE-4714-894F-7FFB817A7ACC}"/>
              </a:ext>
            </a:extLst>
          </p:cNvPr>
          <p:cNvSpPr>
            <a:spLocks xmlns:a="http://schemas.openxmlformats.org/drawingml/2006/main" noGrp="1"/>
          </p:cNvSpPr>
          <p:nvPr/>
        </p:nvSpPr>
        <p:spPr>
          <a:xfrm xmlns:a="http://schemas.openxmlformats.org/drawingml/2006/main">
            <a:off x="1257300" y="1952625"/>
            <a:ext cx="4476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defRPr sz="1500">
                <a:solidFill>
                  <a:srgbClr val="17302A"/>
                </a:solidFill>
                <a:latin typeface="Arial"/>
                <a:ea typeface="Arial"/>
                <a:cs typeface="Arial"/>
              </a:defRPr>
            </a:pPr>
            <a:r>
              <a:rPr sz="1500" b="1">
                <a:solidFill>
                  <a:srgbClr val="17302A"/>
                </a:solidFill>
                <a:latin typeface="Arial"/>
                <a:ea typeface="Arial"/>
                <a:cs typeface="Arial"/>
              </a:rPr>
              <a:t>Accurate: </a:t>
            </a:r>
            <a:r>
              <a:rPr sz="1500">
                <a:solidFill>
                  <a:srgbClr val="17302A"/>
                </a:solidFill>
                <a:latin typeface="Arial"/>
                <a:ea typeface="Arial"/>
                <a:cs typeface="Arial"/>
              </a:rPr>
              <a:t>Every answer is supported by the source.</a:t>
            </a:r>
          </a:p>
        </p:txBody>
      </p:sp>
      <p:sp>
        <p:nvSpPr>
          <p:cNvPr id="7" name="check-dot-Appropriate">
            <a:extLst xmlns:a="http://schemas.openxmlformats.org/drawingml/2006/main">
              <a:ext uri="{FF2B5EF4-FFF2-40B4-BE49-F238E27FC236}">
                <a16:creationId xmlns:a16="http://schemas.microsoft.com/office/drawing/2014/main" id="{4B10C1E1-1518-48AA-8E57-12A0142B2F84}"/>
              </a:ext>
            </a:extLst>
          </p:cNvPr>
          <p:cNvSpPr>
            <a:spLocks xmlns:a="http://schemas.openxmlformats.org/drawingml/2006/main" noGrp="1"/>
          </p:cNvSpPr>
          <p:nvPr/>
        </p:nvSpPr>
        <p:spPr>
          <a:xfrm xmlns:a="http://schemas.openxmlformats.org/drawingml/2006/main">
            <a:off x="857250" y="3028950"/>
            <a:ext cx="266700" cy="26670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8" name="check-mark-Appropriate">
            <a:extLst xmlns:a="http://schemas.openxmlformats.org/drawingml/2006/main">
              <a:ext uri="{FF2B5EF4-FFF2-40B4-BE49-F238E27FC236}">
                <a16:creationId xmlns:a16="http://schemas.microsoft.com/office/drawing/2014/main" id="{8B8FF79D-33A6-4F76-A5BD-CC31FBD8AA9F}"/>
              </a:ext>
            </a:extLst>
          </p:cNvPr>
          <p:cNvSpPr>
            <a:spLocks xmlns:a="http://schemas.openxmlformats.org/drawingml/2006/main" noGrp="1"/>
          </p:cNvSpPr>
          <p:nvPr/>
        </p:nvSpPr>
        <p:spPr>
          <a:xfrm xmlns:a="http://schemas.openxmlformats.org/drawingml/2006/main">
            <a:off x="857250" y="3009900"/>
            <a:ext cx="2667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350" b="1" i="0">
                <a:solidFill>
                  <a:srgbClr val="FFFFFF"/>
                </a:solidFill>
                <a:latin typeface="Arial"/>
                <a:ea typeface="Arial"/>
                <a:cs typeface="Arial"/>
              </a:defRPr>
            </a:pPr>
            <a:r>
              <a:rPr sz="1350" b="1" i="0">
                <a:solidFill>
                  <a:srgbClr val="FFFFFF"/>
                </a:solidFill>
                <a:latin typeface="Arial"/>
                <a:ea typeface="Arial"/>
                <a:cs typeface="Arial"/>
              </a:rPr>
              <a:t>✓</a:t>
            </a:r>
          </a:p>
        </p:txBody>
      </p:sp>
      <p:sp>
        <p:nvSpPr>
          <p:cNvPr id="9" name="check-text-Appropriate">
            <a:extLst xmlns:a="http://schemas.openxmlformats.org/drawingml/2006/main">
              <a:ext uri="{FF2B5EF4-FFF2-40B4-BE49-F238E27FC236}">
                <a16:creationId xmlns:a16="http://schemas.microsoft.com/office/drawing/2014/main" id="{FD4F14EE-F1A9-4F7A-9F49-254FE6CA899A}"/>
              </a:ext>
            </a:extLst>
          </p:cNvPr>
          <p:cNvSpPr>
            <a:spLocks xmlns:a="http://schemas.openxmlformats.org/drawingml/2006/main" noGrp="1"/>
          </p:cNvSpPr>
          <p:nvPr/>
        </p:nvSpPr>
        <p:spPr>
          <a:xfrm xmlns:a="http://schemas.openxmlformats.org/drawingml/2006/main">
            <a:off x="1257300" y="3000375"/>
            <a:ext cx="4476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defRPr sz="1500">
                <a:solidFill>
                  <a:srgbClr val="17302A"/>
                </a:solidFill>
                <a:latin typeface="Arial"/>
                <a:ea typeface="Arial"/>
                <a:cs typeface="Arial"/>
              </a:defRPr>
            </a:pPr>
            <a:r>
              <a:rPr sz="1500" b="1">
                <a:solidFill>
                  <a:srgbClr val="17302A"/>
                </a:solidFill>
                <a:latin typeface="Arial"/>
                <a:ea typeface="Arial"/>
                <a:cs typeface="Arial"/>
              </a:rPr>
              <a:t>Appropriate: </a:t>
            </a:r>
            <a:r>
              <a:rPr sz="1500">
                <a:solidFill>
                  <a:srgbClr val="17302A"/>
                </a:solidFill>
                <a:latin typeface="Arial"/>
                <a:ea typeface="Arial"/>
                <a:cs typeface="Arial"/>
              </a:rPr>
              <a:t>Age, topic, register and sensitivity fit.</a:t>
            </a:r>
          </a:p>
        </p:txBody>
      </p:sp>
      <p:sp>
        <p:nvSpPr>
          <p:cNvPr id="10" name="check-dot-Purposeful">
            <a:extLst xmlns:a="http://schemas.openxmlformats.org/drawingml/2006/main">
              <a:ext uri="{FF2B5EF4-FFF2-40B4-BE49-F238E27FC236}">
                <a16:creationId xmlns:a16="http://schemas.microsoft.com/office/drawing/2014/main" id="{069E13FF-CF36-4D51-8181-B3722E306829}"/>
              </a:ext>
            </a:extLst>
          </p:cNvPr>
          <p:cNvSpPr>
            <a:spLocks xmlns:a="http://schemas.openxmlformats.org/drawingml/2006/main" noGrp="1"/>
          </p:cNvSpPr>
          <p:nvPr/>
        </p:nvSpPr>
        <p:spPr>
          <a:xfrm xmlns:a="http://schemas.openxmlformats.org/drawingml/2006/main">
            <a:off x="857250" y="4076700"/>
            <a:ext cx="266700" cy="26670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11" name="check-mark-Purposeful">
            <a:extLst xmlns:a="http://schemas.openxmlformats.org/drawingml/2006/main">
              <a:ext uri="{FF2B5EF4-FFF2-40B4-BE49-F238E27FC236}">
                <a16:creationId xmlns:a16="http://schemas.microsoft.com/office/drawing/2014/main" id="{664A55FC-5488-42BC-A337-B934BB0DA8BE}"/>
              </a:ext>
            </a:extLst>
          </p:cNvPr>
          <p:cNvSpPr>
            <a:spLocks xmlns:a="http://schemas.openxmlformats.org/drawingml/2006/main" noGrp="1"/>
          </p:cNvSpPr>
          <p:nvPr/>
        </p:nvSpPr>
        <p:spPr>
          <a:xfrm xmlns:a="http://schemas.openxmlformats.org/drawingml/2006/main">
            <a:off x="857250" y="4057650"/>
            <a:ext cx="2667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350" b="1" i="0">
                <a:solidFill>
                  <a:srgbClr val="FFFFFF"/>
                </a:solidFill>
                <a:latin typeface="Arial"/>
                <a:ea typeface="Arial"/>
                <a:cs typeface="Arial"/>
              </a:defRPr>
            </a:pPr>
            <a:r>
              <a:rPr sz="1350" b="1" i="0">
                <a:solidFill>
                  <a:srgbClr val="FFFFFF"/>
                </a:solidFill>
                <a:latin typeface="Arial"/>
                <a:ea typeface="Arial"/>
                <a:cs typeface="Arial"/>
              </a:rPr>
              <a:t>✓</a:t>
            </a:r>
          </a:p>
        </p:txBody>
      </p:sp>
      <p:sp>
        <p:nvSpPr>
          <p:cNvPr id="12" name="check-text-Purposeful">
            <a:extLst xmlns:a="http://schemas.openxmlformats.org/drawingml/2006/main">
              <a:ext uri="{FF2B5EF4-FFF2-40B4-BE49-F238E27FC236}">
                <a16:creationId xmlns:a16="http://schemas.microsoft.com/office/drawing/2014/main" id="{D2E8E140-B693-4742-829A-8566AED8176C}"/>
              </a:ext>
            </a:extLst>
          </p:cNvPr>
          <p:cNvSpPr>
            <a:spLocks xmlns:a="http://schemas.openxmlformats.org/drawingml/2006/main" noGrp="1"/>
          </p:cNvSpPr>
          <p:nvPr/>
        </p:nvSpPr>
        <p:spPr>
          <a:xfrm xmlns:a="http://schemas.openxmlformats.org/drawingml/2006/main">
            <a:off x="1257300" y="4048125"/>
            <a:ext cx="4476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defRPr sz="1500">
                <a:solidFill>
                  <a:srgbClr val="17302A"/>
                </a:solidFill>
                <a:latin typeface="Arial"/>
                <a:ea typeface="Arial"/>
                <a:cs typeface="Arial"/>
              </a:defRPr>
            </a:pPr>
            <a:r>
              <a:rPr sz="1500" b="1">
                <a:solidFill>
                  <a:srgbClr val="17302A"/>
                </a:solidFill>
                <a:latin typeface="Arial"/>
                <a:ea typeface="Arial"/>
                <a:cs typeface="Arial"/>
              </a:rPr>
              <a:t>Purposeful: </a:t>
            </a:r>
            <a:r>
              <a:rPr sz="1500">
                <a:solidFill>
                  <a:srgbClr val="17302A"/>
                </a:solidFill>
                <a:latin typeface="Arial"/>
                <a:ea typeface="Arial"/>
                <a:cs typeface="Arial"/>
              </a:rPr>
              <a:t>Learners have a genuine reason to respond.</a:t>
            </a:r>
          </a:p>
        </p:txBody>
      </p:sp>
      <p:sp>
        <p:nvSpPr>
          <p:cNvPr id="13" name="check-dot-Accessible">
            <a:extLst xmlns:a="http://schemas.openxmlformats.org/drawingml/2006/main">
              <a:ext uri="{FF2B5EF4-FFF2-40B4-BE49-F238E27FC236}">
                <a16:creationId xmlns:a16="http://schemas.microsoft.com/office/drawing/2014/main" id="{2CB60FBB-1FF5-4BAD-A44F-EC05F5CE7898}"/>
              </a:ext>
            </a:extLst>
          </p:cNvPr>
          <p:cNvSpPr>
            <a:spLocks xmlns:a="http://schemas.openxmlformats.org/drawingml/2006/main" noGrp="1"/>
          </p:cNvSpPr>
          <p:nvPr/>
        </p:nvSpPr>
        <p:spPr>
          <a:xfrm xmlns:a="http://schemas.openxmlformats.org/drawingml/2006/main">
            <a:off x="6572250" y="1981200"/>
            <a:ext cx="266700" cy="26670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14" name="check-mark-Accessible">
            <a:extLst xmlns:a="http://schemas.openxmlformats.org/drawingml/2006/main">
              <a:ext uri="{FF2B5EF4-FFF2-40B4-BE49-F238E27FC236}">
                <a16:creationId xmlns:a16="http://schemas.microsoft.com/office/drawing/2014/main" id="{DAB508C3-B535-4B2F-8830-2BF371DFD589}"/>
              </a:ext>
            </a:extLst>
          </p:cNvPr>
          <p:cNvSpPr>
            <a:spLocks xmlns:a="http://schemas.openxmlformats.org/drawingml/2006/main" noGrp="1"/>
          </p:cNvSpPr>
          <p:nvPr/>
        </p:nvSpPr>
        <p:spPr>
          <a:xfrm xmlns:a="http://schemas.openxmlformats.org/drawingml/2006/main">
            <a:off x="6572250" y="1962150"/>
            <a:ext cx="2667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350" b="1" i="0">
                <a:solidFill>
                  <a:srgbClr val="FFFFFF"/>
                </a:solidFill>
                <a:latin typeface="Arial"/>
                <a:ea typeface="Arial"/>
                <a:cs typeface="Arial"/>
              </a:defRPr>
            </a:pPr>
            <a:r>
              <a:rPr sz="1350" b="1" i="0">
                <a:solidFill>
                  <a:srgbClr val="FFFFFF"/>
                </a:solidFill>
                <a:latin typeface="Arial"/>
                <a:ea typeface="Arial"/>
                <a:cs typeface="Arial"/>
              </a:rPr>
              <a:t>✓</a:t>
            </a:r>
          </a:p>
        </p:txBody>
      </p:sp>
      <p:sp>
        <p:nvSpPr>
          <p:cNvPr id="15" name="check-text-Accessible">
            <a:extLst xmlns:a="http://schemas.openxmlformats.org/drawingml/2006/main">
              <a:ext uri="{FF2B5EF4-FFF2-40B4-BE49-F238E27FC236}">
                <a16:creationId xmlns:a16="http://schemas.microsoft.com/office/drawing/2014/main" id="{A2CF4AF3-7799-4D85-B3C1-A62F23758C70}"/>
              </a:ext>
            </a:extLst>
          </p:cNvPr>
          <p:cNvSpPr>
            <a:spLocks xmlns:a="http://schemas.openxmlformats.org/drawingml/2006/main" noGrp="1"/>
          </p:cNvSpPr>
          <p:nvPr/>
        </p:nvSpPr>
        <p:spPr>
          <a:xfrm xmlns:a="http://schemas.openxmlformats.org/drawingml/2006/main">
            <a:off x="6972300" y="1952625"/>
            <a:ext cx="4476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defRPr sz="1500">
                <a:solidFill>
                  <a:srgbClr val="17302A"/>
                </a:solidFill>
                <a:latin typeface="Arial"/>
                <a:ea typeface="Arial"/>
                <a:cs typeface="Arial"/>
              </a:defRPr>
            </a:pPr>
            <a:r>
              <a:rPr sz="1500" b="1">
                <a:solidFill>
                  <a:srgbClr val="17302A"/>
                </a:solidFill>
                <a:latin typeface="Arial"/>
                <a:ea typeface="Arial"/>
                <a:cs typeface="Arial"/>
              </a:rPr>
              <a:t>Accessible: </a:t>
            </a:r>
            <a:r>
              <a:rPr sz="1500">
                <a:solidFill>
                  <a:srgbClr val="17302A"/>
                </a:solidFill>
                <a:latin typeface="Arial"/>
                <a:ea typeface="Arial"/>
                <a:cs typeface="Arial"/>
              </a:rPr>
              <a:t>Support helps without removing the challenge.</a:t>
            </a:r>
          </a:p>
        </p:txBody>
      </p:sp>
      <p:sp>
        <p:nvSpPr>
          <p:cNvPr id="16" name="check-dot-Manageable">
            <a:extLst xmlns:a="http://schemas.openxmlformats.org/drawingml/2006/main">
              <a:ext uri="{FF2B5EF4-FFF2-40B4-BE49-F238E27FC236}">
                <a16:creationId xmlns:a16="http://schemas.microsoft.com/office/drawing/2014/main" id="{AB0736D5-1834-495D-8ABD-7877671A1FB2}"/>
              </a:ext>
            </a:extLst>
          </p:cNvPr>
          <p:cNvSpPr>
            <a:spLocks xmlns:a="http://schemas.openxmlformats.org/drawingml/2006/main" noGrp="1"/>
          </p:cNvSpPr>
          <p:nvPr/>
        </p:nvSpPr>
        <p:spPr>
          <a:xfrm xmlns:a="http://schemas.openxmlformats.org/drawingml/2006/main">
            <a:off x="6572250" y="3028950"/>
            <a:ext cx="266700" cy="26670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17" name="check-mark-Manageable">
            <a:extLst xmlns:a="http://schemas.openxmlformats.org/drawingml/2006/main">
              <a:ext uri="{FF2B5EF4-FFF2-40B4-BE49-F238E27FC236}">
                <a16:creationId xmlns:a16="http://schemas.microsoft.com/office/drawing/2014/main" id="{F0E4E675-6B5C-47B5-A34E-FC88EE31274E}"/>
              </a:ext>
            </a:extLst>
          </p:cNvPr>
          <p:cNvSpPr>
            <a:spLocks xmlns:a="http://schemas.openxmlformats.org/drawingml/2006/main" noGrp="1"/>
          </p:cNvSpPr>
          <p:nvPr/>
        </p:nvSpPr>
        <p:spPr>
          <a:xfrm xmlns:a="http://schemas.openxmlformats.org/drawingml/2006/main">
            <a:off x="6572250" y="3009900"/>
            <a:ext cx="2667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350" b="1" i="0">
                <a:solidFill>
                  <a:srgbClr val="FFFFFF"/>
                </a:solidFill>
                <a:latin typeface="Arial"/>
                <a:ea typeface="Arial"/>
                <a:cs typeface="Arial"/>
              </a:defRPr>
            </a:pPr>
            <a:r>
              <a:rPr sz="1350" b="1" i="0">
                <a:solidFill>
                  <a:srgbClr val="FFFFFF"/>
                </a:solidFill>
                <a:latin typeface="Arial"/>
                <a:ea typeface="Arial"/>
                <a:cs typeface="Arial"/>
              </a:rPr>
              <a:t>✓</a:t>
            </a:r>
          </a:p>
        </p:txBody>
      </p:sp>
      <p:sp>
        <p:nvSpPr>
          <p:cNvPr id="18" name="check-text-Manageable">
            <a:extLst xmlns:a="http://schemas.openxmlformats.org/drawingml/2006/main">
              <a:ext uri="{FF2B5EF4-FFF2-40B4-BE49-F238E27FC236}">
                <a16:creationId xmlns:a16="http://schemas.microsoft.com/office/drawing/2014/main" id="{7122E627-EAEE-458C-9813-0BC291A938AC}"/>
              </a:ext>
            </a:extLst>
          </p:cNvPr>
          <p:cNvSpPr>
            <a:spLocks xmlns:a="http://schemas.openxmlformats.org/drawingml/2006/main" noGrp="1"/>
          </p:cNvSpPr>
          <p:nvPr/>
        </p:nvSpPr>
        <p:spPr>
          <a:xfrm xmlns:a="http://schemas.openxmlformats.org/drawingml/2006/main">
            <a:off x="6972300" y="3000375"/>
            <a:ext cx="4476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defRPr sz="1500">
                <a:solidFill>
                  <a:srgbClr val="17302A"/>
                </a:solidFill>
                <a:latin typeface="Arial"/>
                <a:ea typeface="Arial"/>
                <a:cs typeface="Arial"/>
              </a:defRPr>
            </a:pPr>
            <a:r>
              <a:rPr sz="1500" b="1">
                <a:solidFill>
                  <a:srgbClr val="17302A"/>
                </a:solidFill>
                <a:latin typeface="Arial"/>
                <a:ea typeface="Arial"/>
                <a:cs typeface="Arial"/>
              </a:rPr>
              <a:t>Manageable: </a:t>
            </a:r>
            <a:r>
              <a:rPr sz="1500">
                <a:solidFill>
                  <a:srgbClr val="17302A"/>
                </a:solidFill>
                <a:latin typeface="Arial"/>
                <a:ea typeface="Arial"/>
                <a:cs typeface="Arial"/>
              </a:rPr>
              <a:t>Preparation and classroom instructions are realistic.</a:t>
            </a:r>
          </a:p>
        </p:txBody>
      </p:sp>
      <p:sp>
        <p:nvSpPr>
          <p:cNvPr id="19" name="check-dot-Worth it">
            <a:extLst xmlns:a="http://schemas.openxmlformats.org/drawingml/2006/main">
              <a:ext uri="{FF2B5EF4-FFF2-40B4-BE49-F238E27FC236}">
                <a16:creationId xmlns:a16="http://schemas.microsoft.com/office/drawing/2014/main" id="{EB806AEE-4A2B-4123-BFDB-C68F4783877A}"/>
              </a:ext>
            </a:extLst>
          </p:cNvPr>
          <p:cNvSpPr>
            <a:spLocks xmlns:a="http://schemas.openxmlformats.org/drawingml/2006/main" noGrp="1"/>
          </p:cNvSpPr>
          <p:nvPr/>
        </p:nvSpPr>
        <p:spPr>
          <a:xfrm xmlns:a="http://schemas.openxmlformats.org/drawingml/2006/main">
            <a:off x="6572250" y="4076700"/>
            <a:ext cx="266700" cy="26670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20" name="check-mark-Worth it">
            <a:extLst xmlns:a="http://schemas.openxmlformats.org/drawingml/2006/main">
              <a:ext uri="{FF2B5EF4-FFF2-40B4-BE49-F238E27FC236}">
                <a16:creationId xmlns:a16="http://schemas.microsoft.com/office/drawing/2014/main" id="{3776F0CB-4156-4641-98D2-6B0F0792D804}"/>
              </a:ext>
            </a:extLst>
          </p:cNvPr>
          <p:cNvSpPr>
            <a:spLocks xmlns:a="http://schemas.openxmlformats.org/drawingml/2006/main" noGrp="1"/>
          </p:cNvSpPr>
          <p:nvPr/>
        </p:nvSpPr>
        <p:spPr>
          <a:xfrm xmlns:a="http://schemas.openxmlformats.org/drawingml/2006/main">
            <a:off x="6572250" y="4057650"/>
            <a:ext cx="2667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350" b="1" i="0">
                <a:solidFill>
                  <a:srgbClr val="FFFFFF"/>
                </a:solidFill>
                <a:latin typeface="Arial"/>
                <a:ea typeface="Arial"/>
                <a:cs typeface="Arial"/>
              </a:defRPr>
            </a:pPr>
            <a:r>
              <a:rPr sz="1350" b="1" i="0">
                <a:solidFill>
                  <a:srgbClr val="FFFFFF"/>
                </a:solidFill>
                <a:latin typeface="Arial"/>
                <a:ea typeface="Arial"/>
                <a:cs typeface="Arial"/>
              </a:rPr>
              <a:t>✓</a:t>
            </a:r>
          </a:p>
        </p:txBody>
      </p:sp>
      <p:sp>
        <p:nvSpPr>
          <p:cNvPr id="21" name="check-text-Worth it">
            <a:extLst xmlns:a="http://schemas.openxmlformats.org/drawingml/2006/main">
              <a:ext uri="{FF2B5EF4-FFF2-40B4-BE49-F238E27FC236}">
                <a16:creationId xmlns:a16="http://schemas.microsoft.com/office/drawing/2014/main" id="{381C851A-0FA5-4EA4-A412-7AD89185863E}"/>
              </a:ext>
            </a:extLst>
          </p:cNvPr>
          <p:cNvSpPr>
            <a:spLocks xmlns:a="http://schemas.openxmlformats.org/drawingml/2006/main" noGrp="1"/>
          </p:cNvSpPr>
          <p:nvPr/>
        </p:nvSpPr>
        <p:spPr>
          <a:xfrm xmlns:a="http://schemas.openxmlformats.org/drawingml/2006/main">
            <a:off x="6972300" y="4048125"/>
            <a:ext cx="4476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defRPr sz="1500">
                <a:solidFill>
                  <a:srgbClr val="17302A"/>
                </a:solidFill>
                <a:latin typeface="Arial"/>
                <a:ea typeface="Arial"/>
                <a:cs typeface="Arial"/>
              </a:defRPr>
            </a:pPr>
            <a:r>
              <a:rPr sz="1500" b="1">
                <a:solidFill>
                  <a:srgbClr val="17302A"/>
                </a:solidFill>
                <a:latin typeface="Arial"/>
                <a:ea typeface="Arial"/>
                <a:cs typeface="Arial"/>
              </a:rPr>
              <a:t>Worth it: </a:t>
            </a:r>
            <a:r>
              <a:rPr sz="1500">
                <a:solidFill>
                  <a:srgbClr val="17302A"/>
                </a:solidFill>
                <a:latin typeface="Arial"/>
                <a:ea typeface="Arial"/>
                <a:cs typeface="Arial"/>
              </a:rPr>
              <a:t>The activity serves this group at this point.</a:t>
            </a:r>
          </a:p>
        </p:txBody>
      </p:sp>
      <p:sp>
        <p:nvSpPr>
          <p:cNvPr id="22" name="audit-bottom">
            <a:extLst xmlns:a="http://schemas.openxmlformats.org/drawingml/2006/main">
              <a:ext uri="{FF2B5EF4-FFF2-40B4-BE49-F238E27FC236}">
                <a16:creationId xmlns:a16="http://schemas.microsoft.com/office/drawing/2014/main" id="{098E914F-DFB3-4632-949D-A32FA514AE5B}"/>
              </a:ext>
            </a:extLst>
          </p:cNvPr>
          <p:cNvSpPr>
            <a:spLocks xmlns:a="http://schemas.openxmlformats.org/drawingml/2006/main" noGrp="1"/>
          </p:cNvSpPr>
          <p:nvPr/>
        </p:nvSpPr>
        <p:spPr>
          <a:xfrm xmlns:a="http://schemas.openxmlformats.org/drawingml/2006/main">
            <a:off x="1428750" y="5429250"/>
            <a:ext cx="9334500" cy="590550"/>
          </a:xfrm>
          <a:prstGeom xmlns:a="http://schemas.openxmlformats.org/drawingml/2006/main" prst="roundRect">
            <a:avLst>
              <a:gd name="adj" fmla="val 19355"/>
            </a:avLst>
          </a:prstGeom>
          <a:solidFill xmlns:a="http://schemas.openxmlformats.org/drawingml/2006/main">
            <a:srgbClr val="0B5D43"/>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025" b="1" i="0">
                <a:solidFill>
                  <a:srgbClr val="FFFFFF"/>
                </a:solidFill>
                <a:latin typeface="Arial"/>
                <a:ea typeface="Arial"/>
                <a:cs typeface="Arial"/>
              </a:defRPr>
            </a:pPr>
            <a:r>
              <a:rPr sz="2025" b="1" i="0">
                <a:solidFill>
                  <a:srgbClr val="FFFFFF"/>
                </a:solidFill>
                <a:latin typeface="Arial"/>
                <a:ea typeface="Arial"/>
                <a:cs typeface="Arial"/>
              </a:rPr>
              <a:t>Exchange microdesigns. Recommend one essential change.</a:t>
            </a:r>
          </a:p>
        </p:txBody>
      </p:sp>
      <p:sp>
        <p:nvSpPr>
          <p:cNvPr id="23" name="footer-url-14">
            <a:extLst xmlns:a="http://schemas.openxmlformats.org/drawingml/2006/main">
              <a:ext uri="{FF2B5EF4-FFF2-40B4-BE49-F238E27FC236}">
                <a16:creationId xmlns:a16="http://schemas.microsoft.com/office/drawing/2014/main" id="{33586CE7-E7C0-4917-AB08-34E48282250B}"/>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0B5D43"/>
                </a:solidFill>
                <a:latin typeface="Arial"/>
                <a:ea typeface="Arial"/>
                <a:cs typeface="Arial"/>
              </a:defRPr>
            </a:pPr>
            <a:r>
              <a:rPr sz="825" b="0" i="0">
                <a:solidFill>
                  <a:srgbClr val="0B5D43"/>
                </a:solidFill>
                <a:latin typeface="Arial"/>
                <a:ea typeface="Arial"/>
                <a:cs typeface="Arial"/>
              </a:rPr>
              <a:t>teacherdevelopment.tailtiu.org</a:t>
            </a:r>
          </a:p>
        </p:txBody>
      </p:sp>
      <p:sp>
        <p:nvSpPr>
          <p:cNvPr id="24" name="footer-number-14">
            <a:extLst xmlns:a="http://schemas.openxmlformats.org/drawingml/2006/main">
              <a:ext uri="{FF2B5EF4-FFF2-40B4-BE49-F238E27FC236}">
                <a16:creationId xmlns:a16="http://schemas.microsoft.com/office/drawing/2014/main" id="{8034BB13-FAC4-4E6B-B648-36622F9B0DEA}"/>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0B5D43"/>
                </a:solidFill>
                <a:latin typeface="Arial"/>
                <a:ea typeface="Arial"/>
                <a:cs typeface="Arial"/>
              </a:defRPr>
            </a:pPr>
            <a:r>
              <a:rPr sz="825" b="0" i="0">
                <a:solidFill>
                  <a:srgbClr val="0B5D43"/>
                </a:solidFill>
                <a:latin typeface="Arial"/>
                <a:ea typeface="Arial"/>
                <a:cs typeface="Arial"/>
              </a:rPr>
              <a:t>14</a:t>
            </a:r>
          </a:p>
        </p:txBody>
      </p:sp>
    </p:spTree>
    <p:extLst>
      <p:ext uri="{BB962C8B-B14F-4D97-AF65-F5344CB8AC3E}">
        <p14:creationId xmlns:p14="http://schemas.microsoft.com/office/powerpoint/2010/main" val="1408996946"/>
      </p:ext>
    </p:extLst>
  </p:cSld>
</p:sld>
</file>

<file path=ppt/slides/slide15.xml><?xml version="1.0" encoding="utf-8"?>
<p:sld xmlns:p="http://schemas.openxmlformats.org/presentationml/2006/main">
  <p:cSld>
    <p:bg>
      <p:bgPr>
        <a:solidFill xmlns:a="http://schemas.openxmlformats.org/drawingml/2006/main">
          <a:srgbClr val="073F31"/>
        </a:solidFill>
      </p:bgPr>
    </p:bg>
    <p:spTree>
      <p:nvGrpSpPr>
        <p:cNvPr id="1" name=""/>
        <p:cNvGrpSpPr/>
        <p:nvPr/>
      </p:nvGrpSpPr>
      <p:grpSpPr>
        <a:xfrm xmlns:a="http://schemas.openxmlformats.org/drawingml/2006/main"/>
      </p:grpSpPr>
      <p:sp>
        <p:nvSpPr>
          <p:cNvPr id="1" name="close-eyebrow">
            <a:extLst xmlns:a="http://schemas.openxmlformats.org/drawingml/2006/main">
              <a:ext uri="{FF2B5EF4-FFF2-40B4-BE49-F238E27FC236}">
                <a16:creationId xmlns:a16="http://schemas.microsoft.com/office/drawing/2014/main" id="{6DC6EB1D-415E-43B8-A1B9-D1C6F35D9868}"/>
              </a:ext>
            </a:extLst>
          </p:cNvPr>
          <p:cNvSpPr>
            <a:spLocks xmlns:a="http://schemas.openxmlformats.org/drawingml/2006/main" noGrp="1"/>
          </p:cNvSpPr>
          <p:nvPr/>
        </p:nvSpPr>
        <p:spPr>
          <a:xfrm xmlns:a="http://schemas.openxmlformats.org/drawingml/2006/main">
            <a:off x="762000" y="523875"/>
            <a:ext cx="3048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275" b="1" i="0">
                <a:solidFill>
                  <a:srgbClr val="F28C28"/>
                </a:solidFill>
                <a:latin typeface="Arial"/>
                <a:ea typeface="Arial"/>
                <a:cs typeface="Arial"/>
              </a:defRPr>
            </a:pPr>
            <a:r>
              <a:rPr sz="1275" b="1" i="0">
                <a:solidFill>
                  <a:srgbClr val="F28C28"/>
                </a:solidFill>
                <a:latin typeface="Arial"/>
                <a:ea typeface="Arial"/>
                <a:cs typeface="Arial"/>
              </a:rPr>
              <a:t>TAKE IT AWAY</a:t>
            </a:r>
          </a:p>
        </p:txBody>
      </p:sp>
      <p:sp>
        <p:nvSpPr>
          <p:cNvPr id="2" name="close-main">
            <a:extLst xmlns:a="http://schemas.openxmlformats.org/drawingml/2006/main">
              <a:ext uri="{FF2B5EF4-FFF2-40B4-BE49-F238E27FC236}">
                <a16:creationId xmlns:a16="http://schemas.microsoft.com/office/drawing/2014/main" id="{46C6FACA-8943-464A-A6C7-78CB71E1E303}"/>
              </a:ext>
            </a:extLst>
          </p:cNvPr>
          <p:cNvSpPr>
            <a:spLocks xmlns:a="http://schemas.openxmlformats.org/drawingml/2006/main" noGrp="1"/>
          </p:cNvSpPr>
          <p:nvPr/>
        </p:nvSpPr>
        <p:spPr>
          <a:xfrm xmlns:a="http://schemas.openxmlformats.org/drawingml/2006/main">
            <a:off x="762000" y="1143000"/>
            <a:ext cx="5715000" cy="2524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3975" b="1" i="0">
                <a:solidFill>
                  <a:srgbClr val="FAFAF5"/>
                </a:solidFill>
                <a:latin typeface="Arial"/>
                <a:ea typeface="Arial"/>
                <a:cs typeface="Arial"/>
              </a:defRPr>
            </a:pPr>
            <a:r>
              <a:rPr sz="3975" b="1" i="0">
                <a:solidFill>
                  <a:srgbClr val="FAFAF5"/>
                </a:solidFill>
                <a:latin typeface="Arial"/>
                <a:ea typeface="Arial"/>
                <a:cs typeface="Arial"/>
              </a:rPr>
              <a:t>One source.</a:t>
            </a:r>
          </a:p>
          <a:p xmlns:a="http://schemas.openxmlformats.org/drawingml/2006/main">
            <a:pPr algn="l">
              <a:defRPr sz="3975" b="1" i="0">
                <a:solidFill>
                  <a:srgbClr val="FAFAF5"/>
                </a:solidFill>
                <a:latin typeface="Arial"/>
                <a:ea typeface="Arial"/>
                <a:cs typeface="Arial"/>
              </a:defRPr>
            </a:pPr>
            <a:r>
              <a:rPr sz="3975" b="1" i="0">
                <a:solidFill>
                  <a:srgbClr val="FAFAF5"/>
                </a:solidFill>
                <a:latin typeface="Arial"/>
                <a:ea typeface="Arial"/>
                <a:cs typeface="Arial"/>
              </a:rPr>
              <a:t>One purpose.</a:t>
            </a:r>
          </a:p>
          <a:p xmlns:a="http://schemas.openxmlformats.org/drawingml/2006/main">
            <a:pPr algn="l">
              <a:defRPr sz="3975" b="1" i="0">
                <a:solidFill>
                  <a:srgbClr val="FAFAF5"/>
                </a:solidFill>
                <a:latin typeface="Arial"/>
                <a:ea typeface="Arial"/>
                <a:cs typeface="Arial"/>
              </a:defRPr>
            </a:pPr>
            <a:r>
              <a:rPr sz="3975" b="1" i="0">
                <a:solidFill>
                  <a:srgbClr val="FAFAF5"/>
                </a:solidFill>
                <a:latin typeface="Arial"/>
                <a:ea typeface="Arial"/>
                <a:cs typeface="Arial"/>
              </a:rPr>
              <a:t>One REAL loop.</a:t>
            </a:r>
          </a:p>
        </p:txBody>
      </p:sp>
      <p:sp>
        <p:nvSpPr>
          <p:cNvPr id="3" name="close-decision">
            <a:extLst xmlns:a="http://schemas.openxmlformats.org/drawingml/2006/main">
              <a:ext uri="{FF2B5EF4-FFF2-40B4-BE49-F238E27FC236}">
                <a16:creationId xmlns:a16="http://schemas.microsoft.com/office/drawing/2014/main" id="{876EE85D-5BBD-4364-9AE3-9B9A312CD5D3}"/>
              </a:ext>
            </a:extLst>
          </p:cNvPr>
          <p:cNvSpPr>
            <a:spLocks xmlns:a="http://schemas.openxmlformats.org/drawingml/2006/main" noGrp="1"/>
          </p:cNvSpPr>
          <p:nvPr/>
        </p:nvSpPr>
        <p:spPr>
          <a:xfrm xmlns:a="http://schemas.openxmlformats.org/drawingml/2006/main">
            <a:off x="762000" y="3905250"/>
            <a:ext cx="5572125" cy="685800"/>
          </a:xfrm>
          <a:prstGeom xmlns:a="http://schemas.openxmlformats.org/drawingml/2006/main" prst="roundRect">
            <a:avLst>
              <a:gd name="adj" fmla="val 16667"/>
            </a:avLst>
          </a:prstGeom>
          <a:solidFill xmlns:a="http://schemas.openxmlformats.org/drawingml/2006/main">
            <a:srgbClr val="F28C28"/>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250" b="1" i="0">
                <a:solidFill>
                  <a:srgbClr val="073F31"/>
                </a:solidFill>
                <a:latin typeface="Arial"/>
                <a:ea typeface="Arial"/>
                <a:cs typeface="Arial"/>
              </a:defRPr>
            </a:pPr>
            <a:r>
              <a:rPr sz="2250" b="1" i="0">
                <a:solidFill>
                  <a:srgbClr val="073F31"/>
                </a:solidFill>
                <a:latin typeface="Arial"/>
                <a:ea typeface="Arial"/>
                <a:cs typeface="Arial"/>
              </a:rPr>
              <a:t>AI drafts. Teacher decides.</a:t>
            </a:r>
          </a:p>
        </p:txBody>
      </p:sp>
      <p:sp>
        <p:nvSpPr>
          <p:cNvPr id="4" name="close-commitment-title">
            <a:extLst xmlns:a="http://schemas.openxmlformats.org/drawingml/2006/main">
              <a:ext uri="{FF2B5EF4-FFF2-40B4-BE49-F238E27FC236}">
                <a16:creationId xmlns:a16="http://schemas.microsoft.com/office/drawing/2014/main" id="{7D26AFA4-814C-4C8E-B094-019BBB8A28C9}"/>
              </a:ext>
            </a:extLst>
          </p:cNvPr>
          <p:cNvSpPr>
            <a:spLocks xmlns:a="http://schemas.openxmlformats.org/drawingml/2006/main" noGrp="1"/>
          </p:cNvSpPr>
          <p:nvPr/>
        </p:nvSpPr>
        <p:spPr>
          <a:xfrm xmlns:a="http://schemas.openxmlformats.org/drawingml/2006/main">
            <a:off x="7239000" y="1476375"/>
            <a:ext cx="40005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100" b="1" i="0">
                <a:solidFill>
                  <a:srgbClr val="F28C28"/>
                </a:solidFill>
                <a:latin typeface="Arial"/>
                <a:ea typeface="Arial"/>
                <a:cs typeface="Arial"/>
              </a:defRPr>
            </a:pPr>
            <a:r>
              <a:rPr sz="2100" b="1" i="0">
                <a:solidFill>
                  <a:srgbClr val="F28C28"/>
                </a:solidFill>
                <a:latin typeface="Arial"/>
                <a:ea typeface="Arial"/>
                <a:cs typeface="Arial"/>
              </a:rPr>
              <a:t>Before you leave, name:</a:t>
            </a:r>
          </a:p>
        </p:txBody>
      </p:sp>
      <p:sp>
        <p:nvSpPr>
          <p:cNvPr id="5" name="close-commitment">
            <a:extLst xmlns:a="http://schemas.openxmlformats.org/drawingml/2006/main">
              <a:ext uri="{FF2B5EF4-FFF2-40B4-BE49-F238E27FC236}">
                <a16:creationId xmlns:a16="http://schemas.microsoft.com/office/drawing/2014/main" id="{3C1A3C29-1A39-4630-8C16-8952B88BAEE6}"/>
              </a:ext>
            </a:extLst>
          </p:cNvPr>
          <p:cNvSpPr>
            <a:spLocks xmlns:a="http://schemas.openxmlformats.org/drawingml/2006/main" noGrp="1"/>
          </p:cNvSpPr>
          <p:nvPr/>
        </p:nvSpPr>
        <p:spPr>
          <a:xfrm xmlns:a="http://schemas.openxmlformats.org/drawingml/2006/main">
            <a:off x="7239000" y="2190750"/>
            <a:ext cx="4000500" cy="2524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325" b="1" i="0">
                <a:solidFill>
                  <a:srgbClr val="FAFAF5"/>
                </a:solidFill>
                <a:latin typeface="Arial"/>
                <a:ea typeface="Arial"/>
                <a:cs typeface="Arial"/>
              </a:defRPr>
            </a:pPr>
            <a:r>
              <a:rPr sz="2325" b="1" i="0">
                <a:solidFill>
                  <a:srgbClr val="FAFAF5"/>
                </a:solidFill>
                <a:latin typeface="Arial"/>
                <a:ea typeface="Arial"/>
                <a:cs typeface="Arial"/>
              </a:rPr>
              <a:t>ONE CLASS</a:t>
            </a:r>
          </a:p>
          <a:p xmlns:a="http://schemas.openxmlformats.org/drawingml/2006/main">
            <a:r>
              <a:t/>
            </a:r>
          </a:p>
          <a:p xmlns:a="http://schemas.openxmlformats.org/drawingml/2006/main">
            <a:pPr algn="l">
              <a:defRPr sz="2325" b="1" i="0">
                <a:solidFill>
                  <a:srgbClr val="FAFAF5"/>
                </a:solidFill>
                <a:latin typeface="Arial"/>
                <a:ea typeface="Arial"/>
                <a:cs typeface="Arial"/>
              </a:defRPr>
            </a:pPr>
            <a:r>
              <a:rPr sz="2325" b="1" i="0">
                <a:solidFill>
                  <a:srgbClr val="FAFAF5"/>
                </a:solidFill>
                <a:latin typeface="Arial"/>
                <a:ea typeface="Arial"/>
                <a:cs typeface="Arial"/>
              </a:rPr>
              <a:t>ONE INTEREST OR NEED</a:t>
            </a:r>
          </a:p>
          <a:p xmlns:a="http://schemas.openxmlformats.org/drawingml/2006/main">
            <a:r>
              <a:t/>
            </a:r>
          </a:p>
          <a:p xmlns:a="http://schemas.openxmlformats.org/drawingml/2006/main">
            <a:pPr algn="l">
              <a:defRPr sz="2325" b="1" i="0">
                <a:solidFill>
                  <a:srgbClr val="FAFAF5"/>
                </a:solidFill>
                <a:latin typeface="Arial"/>
                <a:ea typeface="Arial"/>
                <a:cs typeface="Arial"/>
              </a:defRPr>
            </a:pPr>
            <a:r>
              <a:rPr sz="2325" b="1" i="0">
                <a:solidFill>
                  <a:srgbClr val="FAFAF5"/>
                </a:solidFill>
                <a:latin typeface="Arial"/>
                <a:ea typeface="Arial"/>
                <a:cs typeface="Arial"/>
              </a:rPr>
              <a:t>ONE SOURCE TO TRY</a:t>
            </a:r>
          </a:p>
        </p:txBody>
      </p:sp>
      <p:sp>
        <p:nvSpPr>
          <p:cNvPr id="6" name="close-url">
            <a:extLst xmlns:a="http://schemas.openxmlformats.org/drawingml/2006/main">
              <a:ext uri="{FF2B5EF4-FFF2-40B4-BE49-F238E27FC236}">
                <a16:creationId xmlns:a16="http://schemas.microsoft.com/office/drawing/2014/main" id="{D3E2D116-EB80-435B-9E54-E91553FEBCD4}"/>
              </a:ext>
            </a:extLst>
          </p:cNvPr>
          <p:cNvSpPr>
            <a:spLocks xmlns:a="http://schemas.openxmlformats.org/drawingml/2006/main" noGrp="1"/>
          </p:cNvSpPr>
          <p:nvPr/>
        </p:nvSpPr>
        <p:spPr>
          <a:xfrm xmlns:a="http://schemas.openxmlformats.org/drawingml/2006/main">
            <a:off x="1714500" y="5334000"/>
            <a:ext cx="8763000" cy="552450"/>
          </a:xfrm>
          <a:prstGeom xmlns:a="http://schemas.openxmlformats.org/drawingml/2006/main" prst="roundRect">
            <a:avLst>
              <a:gd name="adj" fmla="val 20690"/>
            </a:avLst>
          </a:prstGeom>
          <a:solidFill xmlns:a="http://schemas.openxmlformats.org/drawingml/2006/main">
            <a:srgbClr val="FAFAF5"/>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025" b="1" i="0">
                <a:solidFill>
                  <a:srgbClr val="073F31"/>
                </a:solidFill>
                <a:latin typeface="Arial"/>
                <a:ea typeface="Arial"/>
                <a:cs typeface="Arial"/>
              </a:defRPr>
            </a:pPr>
            <a:r>
              <a:rPr sz="2025" b="1" i="0">
                <a:solidFill>
                  <a:srgbClr val="073F31"/>
                </a:solidFill>
                <a:latin typeface="Arial"/>
                <a:ea typeface="Arial"/>
                <a:cs typeface="Arial"/>
                <a:hlinkClick xmlns:r="http://schemas.openxmlformats.org/officeDocument/2006/relationships" r:id="R3cb1ef57bac04e6e"/>
              </a:rPr>
              <a:t>https://teacherdevelopment.tailtiu.org/</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fd3e0fd372fd490c"/>
          <a:stretch xmlns:a="http://schemas.openxmlformats.org/drawingml/2006/main"/>
        </p:blipFill>
        <p:spPr>
          <a:xfrm xmlns:a="http://schemas.openxmlformats.org/drawingml/2006/main">
            <a:off x="5648234" y="5953125"/>
            <a:ext cx="895532" cy="714375"/>
          </a:xfrm>
          <a:prstGeom xmlns:a="http://schemas.openxmlformats.org/drawingml/2006/main" prst="rect">
            <a:avLst/>
          </a:prstGeom>
        </p:spPr>
      </p:pic>
    </p:spTree>
    <p:extLst>
      <p:ext uri="{BB962C8B-B14F-4D97-AF65-F5344CB8AC3E}">
        <p14:creationId xmlns:p14="http://schemas.microsoft.com/office/powerpoint/2010/main" val="372720126"/>
      </p:ext>
    </p:extLst>
  </p:cSld>
</p:sld>
</file>

<file path=ppt/slides/slide16.xml><?xml version="1.0" encoding="utf-8"?>
<p:sld xmlns:p="http://schemas.openxmlformats.org/presentationml/2006/main">
  <p:cSld>
    <p:bg>
      <p:bgPr>
        <a:solidFill xmlns:a="http://schemas.openxmlformats.org/drawingml/2006/main">
          <a:srgbClr val="FAFAF5"/>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4B711DA3-7CE3-4DA5-868B-3C873DC19274}"/>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BACKUP SLIDE • NOT TIMED</a:t>
            </a:r>
          </a:p>
        </p:txBody>
      </p:sp>
      <p:sp>
        <p:nvSpPr>
          <p:cNvPr id="2" name="slide-title">
            <a:extLst xmlns:a="http://schemas.openxmlformats.org/drawingml/2006/main">
              <a:ext uri="{FF2B5EF4-FFF2-40B4-BE49-F238E27FC236}">
                <a16:creationId xmlns:a16="http://schemas.microsoft.com/office/drawing/2014/main" id="{0CF5F307-CB35-4A1F-B333-51864D3016DA}"/>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073F31"/>
                </a:solidFill>
                <a:latin typeface="Arial"/>
                <a:ea typeface="Arial"/>
                <a:cs typeface="Arial"/>
              </a:defRPr>
            </a:pPr>
            <a:r>
              <a:rPr sz="2850" b="1" i="0">
                <a:solidFill>
                  <a:srgbClr val="073F31"/>
                </a:solidFill>
                <a:latin typeface="Arial"/>
                <a:ea typeface="Arial"/>
                <a:cs typeface="Arial"/>
              </a:rPr>
              <a:t>References and source material</a:t>
            </a:r>
          </a:p>
        </p:txBody>
      </p:sp>
      <p:sp>
        <p:nvSpPr>
          <p:cNvPr id="3" name="title-rule">
            <a:extLst xmlns:a="http://schemas.openxmlformats.org/drawingml/2006/main">
              <a:ext uri="{FF2B5EF4-FFF2-40B4-BE49-F238E27FC236}">
                <a16:creationId xmlns:a16="http://schemas.microsoft.com/office/drawing/2014/main" id="{E115E0EB-78B7-40F4-A17E-74B87919F10F}"/>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references-left">
            <a:extLst xmlns:a="http://schemas.openxmlformats.org/drawingml/2006/main">
              <a:ext uri="{FF2B5EF4-FFF2-40B4-BE49-F238E27FC236}">
                <a16:creationId xmlns:a16="http://schemas.microsoft.com/office/drawing/2014/main" id="{7F938BAD-7464-4C72-96A3-A47744268C93}"/>
              </a:ext>
            </a:extLst>
          </p:cNvPr>
          <p:cNvSpPr>
            <a:spLocks xmlns:a="http://schemas.openxmlformats.org/drawingml/2006/main" noGrp="1"/>
          </p:cNvSpPr>
          <p:nvPr/>
        </p:nvSpPr>
        <p:spPr>
          <a:xfrm xmlns:a="http://schemas.openxmlformats.org/drawingml/2006/main">
            <a:off x="714375" y="1762125"/>
            <a:ext cx="6953250" cy="3714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defRPr sz="1350">
                <a:solidFill>
                  <a:srgbClr val="17302A"/>
                </a:solidFill>
                <a:latin typeface="Arial"/>
                <a:ea typeface="Arial"/>
                <a:cs typeface="Arial"/>
              </a:defRPr>
            </a:pPr>
            <a:r>
              <a:rPr sz="1350" b="1">
                <a:solidFill>
                  <a:srgbClr val="17302A"/>
                </a:solidFill>
                <a:latin typeface="Arial"/>
                <a:ea typeface="Arial"/>
                <a:cs typeface="Arial"/>
              </a:rPr>
              <a:t>Quinn, M. </a:t>
            </a:r>
            <a:r>
              <a:rPr sz="1350">
                <a:solidFill>
                  <a:srgbClr val="17302A"/>
                </a:solidFill>
                <a:latin typeface="Arial"/>
                <a:ea typeface="Arial"/>
                <a:cs typeface="Arial"/>
              </a:rPr>
              <a:t>Teacher decisions on authentic material use for progress in non-exam year Secondary Students. Trinity DipTESOL IRP.</a:t>
            </a:r>
          </a:p>
          <a:p xmlns:a="http://schemas.openxmlformats.org/drawingml/2006/main">
            <a:pPr>
              <a:defRPr sz="1350">
                <a:solidFill>
                  <a:srgbClr val="17302A"/>
                </a:solidFill>
                <a:latin typeface="Arial"/>
                <a:ea typeface="Arial"/>
                <a:cs typeface="Arial"/>
              </a:defRPr>
            </a:pPr>
            <a:r>
              <a:rPr sz="1350" b="1">
                <a:solidFill>
                  <a:srgbClr val="17302A"/>
                </a:solidFill>
                <a:latin typeface="Arial"/>
                <a:ea typeface="Arial"/>
                <a:cs typeface="Arial"/>
              </a:rPr>
              <a:t>Quinn, M. </a:t>
            </a:r>
            <a:r>
              <a:rPr sz="1350">
                <a:solidFill>
                  <a:srgbClr val="17302A"/>
                </a:solidFill>
                <a:latin typeface="Arial"/>
                <a:ea typeface="Arial"/>
                <a:cs typeface="Arial"/>
              </a:rPr>
              <a:t>Beyond Coursebooks; Using Authentic Materials to Keep Motivation up. Draft article.</a:t>
            </a:r>
          </a:p>
          <a:p xmlns:a="http://schemas.openxmlformats.org/drawingml/2006/main">
            <a:pPr>
              <a:defRPr sz="1350">
                <a:solidFill>
                  <a:srgbClr val="17302A"/>
                </a:solidFill>
                <a:latin typeface="Arial"/>
                <a:ea typeface="Arial"/>
                <a:cs typeface="Arial"/>
              </a:defRPr>
            </a:pPr>
            <a:r>
              <a:rPr sz="1350" b="1">
                <a:solidFill>
                  <a:srgbClr val="17302A"/>
                </a:solidFill>
                <a:latin typeface="Arial"/>
                <a:ea typeface="Arial"/>
                <a:cs typeface="Arial"/>
              </a:rPr>
              <a:t>Guariento, W. &amp; Morley, J. (2001). </a:t>
            </a:r>
            <a:r>
              <a:rPr sz="1350">
                <a:solidFill>
                  <a:srgbClr val="17302A"/>
                </a:solidFill>
                <a:latin typeface="Arial"/>
                <a:ea typeface="Arial"/>
                <a:cs typeface="Arial"/>
              </a:rPr>
              <a:t>Text and task authenticity in the EFL classroom. ELT Journal, 55(4), 347-353.</a:t>
            </a:r>
          </a:p>
          <a:p xmlns:a="http://schemas.openxmlformats.org/drawingml/2006/main">
            <a:pPr>
              <a:defRPr sz="1350">
                <a:solidFill>
                  <a:srgbClr val="17302A"/>
                </a:solidFill>
                <a:latin typeface="Arial"/>
                <a:ea typeface="Arial"/>
                <a:cs typeface="Arial"/>
              </a:defRPr>
            </a:pPr>
            <a:r>
              <a:rPr sz="1350" b="1">
                <a:solidFill>
                  <a:srgbClr val="17302A"/>
                </a:solidFill>
                <a:latin typeface="Arial"/>
                <a:ea typeface="Arial"/>
                <a:cs typeface="Arial"/>
              </a:rPr>
              <a:t>Buendgens-Kosten, J. (2014). </a:t>
            </a:r>
            <a:r>
              <a:rPr sz="1350">
                <a:solidFill>
                  <a:srgbClr val="17302A"/>
                </a:solidFill>
                <a:latin typeface="Arial"/>
                <a:ea typeface="Arial"/>
                <a:cs typeface="Arial"/>
              </a:rPr>
              <a:t>Authenticity. ELT Journal, 68(4), 457-459.</a:t>
            </a:r>
          </a:p>
          <a:p xmlns:a="http://schemas.openxmlformats.org/drawingml/2006/main">
            <a:pPr>
              <a:defRPr sz="1350">
                <a:solidFill>
                  <a:srgbClr val="17302A"/>
                </a:solidFill>
                <a:latin typeface="Arial"/>
                <a:ea typeface="Arial"/>
                <a:cs typeface="Arial"/>
              </a:defRPr>
            </a:pPr>
            <a:r>
              <a:rPr sz="1350" b="1">
                <a:solidFill>
                  <a:srgbClr val="17302A"/>
                </a:solidFill>
                <a:latin typeface="Arial"/>
                <a:ea typeface="Arial"/>
                <a:cs typeface="Arial"/>
              </a:rPr>
              <a:t>Field, J. (1998). </a:t>
            </a:r>
            <a:r>
              <a:rPr sz="1350">
                <a:solidFill>
                  <a:srgbClr val="17302A"/>
                </a:solidFill>
                <a:latin typeface="Arial"/>
                <a:ea typeface="Arial"/>
                <a:cs typeface="Arial"/>
              </a:rPr>
              <a:t>Skills and strategies: towards a new methodology for listening. ELT Journal, 52(2), 110-118.</a:t>
            </a:r>
          </a:p>
        </p:txBody>
      </p:sp>
      <p:sp>
        <p:nvSpPr>
          <p:cNvPr id="5" name="references-right">
            <a:extLst xmlns:a="http://schemas.openxmlformats.org/drawingml/2006/main">
              <a:ext uri="{FF2B5EF4-FFF2-40B4-BE49-F238E27FC236}">
                <a16:creationId xmlns:a16="http://schemas.microsoft.com/office/drawing/2014/main" id="{CA6AC0E9-A60F-4585-AF59-2BCC604267AA}"/>
              </a:ext>
            </a:extLst>
          </p:cNvPr>
          <p:cNvSpPr>
            <a:spLocks xmlns:a="http://schemas.openxmlformats.org/drawingml/2006/main" noGrp="1"/>
          </p:cNvSpPr>
          <p:nvPr/>
        </p:nvSpPr>
        <p:spPr>
          <a:xfrm xmlns:a="http://schemas.openxmlformats.org/drawingml/2006/main">
            <a:off x="8096250" y="1762125"/>
            <a:ext cx="3333750" cy="3714750"/>
          </a:xfrm>
          <a:prstGeom xmlns:a="http://schemas.openxmlformats.org/drawingml/2006/main" prst="roundRect">
            <a:avLst>
              <a:gd name="adj" fmla="val 3429"/>
            </a:avLst>
          </a:prstGeom>
          <a:solidFill xmlns:a="http://schemas.openxmlformats.org/drawingml/2006/main">
            <a:srgbClr val="DDE8E1"/>
          </a:solidFill>
          <a:ln xmlns:a="http://schemas.openxmlformats.org/drawingml/2006/main" w="9525">
            <a:solidFill>
              <a:srgbClr val="0B5D43"/>
            </a:solidFill>
            <a:prstDash val="solid"/>
          </a:ln>
        </p:spPr>
        <p:txBody>
          <a:bodyPr xmlns:a="http://schemas.openxmlformats.org/drawingml/2006/main" wrap="square" lIns="209550" tIns="209550" rIns="209550" bIns="209550" anchor="t">
            <a:normAutofit fontScale="100000"/>
          </a:bodyPr>
          <a:lstStyle xmlns:a="http://schemas.openxmlformats.org/drawingml/2006/main"/>
          <a:p xmlns:a="http://schemas.openxmlformats.org/drawingml/2006/main">
            <a:pPr>
              <a:defRPr sz="1275">
                <a:solidFill>
                  <a:srgbClr val="17302A"/>
                </a:solidFill>
                <a:latin typeface="Arial"/>
                <a:ea typeface="Arial"/>
                <a:cs typeface="Arial"/>
              </a:defRPr>
            </a:pPr>
            <a:r>
              <a:rPr sz="1275" b="1">
                <a:solidFill>
                  <a:srgbClr val="17302A"/>
                </a:solidFill>
                <a:latin typeface="Arial"/>
                <a:ea typeface="Arial"/>
                <a:cs typeface="Arial"/>
              </a:rPr>
              <a:t>Video and transcript</a:t>
            </a:r>
          </a:p>
          <a:p xmlns:a="http://schemas.openxmlformats.org/drawingml/2006/main">
            <a:pPr>
              <a:defRPr sz="1275">
                <a:solidFill>
                  <a:srgbClr val="17302A"/>
                </a:solidFill>
                <a:latin typeface="Arial"/>
                <a:ea typeface="Arial"/>
                <a:cs typeface="Arial"/>
              </a:defRPr>
            </a:pPr>
            <a:r>
              <a:rPr sz="1275">
                <a:solidFill>
                  <a:srgbClr val="17302A"/>
                </a:solidFill>
                <a:latin typeface="Arial"/>
                <a:ea typeface="Arial"/>
                <a:cs typeface="Arial"/>
              </a:rPr>
              <a:t>Foreign Correspondent documentary on Irish big-wave surfing</a:t>
            </a:r>
          </a:p>
          <a:p xmlns:a="http://schemas.openxmlformats.org/drawingml/2006/main">
            <a:pPr>
              <a:defRPr sz="1275">
                <a:solidFill>
                  <a:srgbClr val="17302A"/>
                </a:solidFill>
                <a:latin typeface="Arial"/>
                <a:ea typeface="Arial"/>
                <a:cs typeface="Arial"/>
              </a:defRPr>
            </a:pPr>
            <a:r>
              <a:rPr sz="1275" u="sng">
                <a:solidFill>
                  <a:srgbClr val="17302A"/>
                </a:solidFill>
                <a:latin typeface="Arial"/>
                <a:ea typeface="Arial"/>
                <a:cs typeface="Arial"/>
                <a:hlinkClick xmlns:r="http://schemas.openxmlformats.org/officeDocument/2006/relationships" r:id="R88aed5ba83b6409b"/>
              </a:rPr>
              <a:t>https://www.youtube.com/watch?v=boGMfBjOgqQ</a:t>
            </a:r>
          </a:p>
          <a:p xmlns:a="http://schemas.openxmlformats.org/drawingml/2006/main">
            <a:r>
              <a:t/>
            </a:r>
          </a:p>
          <a:p xmlns:a="http://schemas.openxmlformats.org/drawingml/2006/main">
            <a:pPr>
              <a:defRPr sz="1275">
                <a:solidFill>
                  <a:srgbClr val="17302A"/>
                </a:solidFill>
                <a:latin typeface="Arial"/>
                <a:ea typeface="Arial"/>
                <a:cs typeface="Arial"/>
              </a:defRPr>
            </a:pPr>
            <a:r>
              <a:rPr sz="1275" b="1">
                <a:solidFill>
                  <a:srgbClr val="17302A"/>
                </a:solidFill>
                <a:latin typeface="Arial"/>
                <a:ea typeface="Arial"/>
                <a:cs typeface="Arial"/>
              </a:rPr>
              <a:t>Slides and teacher materials</a:t>
            </a:r>
          </a:p>
          <a:p xmlns:a="http://schemas.openxmlformats.org/drawingml/2006/main">
            <a:pPr>
              <a:defRPr sz="1275">
                <a:solidFill>
                  <a:srgbClr val="17302A"/>
                </a:solidFill>
                <a:latin typeface="Arial"/>
                <a:ea typeface="Arial"/>
                <a:cs typeface="Arial"/>
              </a:defRPr>
            </a:pPr>
            <a:r>
              <a:rPr sz="1275" u="sng">
                <a:solidFill>
                  <a:srgbClr val="17302A"/>
                </a:solidFill>
                <a:latin typeface="Arial"/>
                <a:ea typeface="Arial"/>
                <a:cs typeface="Arial"/>
                <a:hlinkClick xmlns:r="http://schemas.openxmlformats.org/officeDocument/2006/relationships" r:id="R8bfadd815084446b"/>
              </a:rPr>
              <a:t>https://teacherdevelopment.tailtiu.org/</a:t>
            </a:r>
          </a:p>
          <a:p xmlns:a="http://schemas.openxmlformats.org/drawingml/2006/main">
            <a:pPr>
              <a:defRPr sz="1275">
                <a:solidFill>
                  <a:srgbClr val="17302A"/>
                </a:solidFill>
                <a:latin typeface="Arial"/>
                <a:ea typeface="Arial"/>
                <a:cs typeface="Arial"/>
              </a:defRPr>
            </a:pPr>
            <a:r>
              <a:rPr sz="1275" u="sng">
                <a:solidFill>
                  <a:srgbClr val="17302A"/>
                </a:solidFill>
                <a:latin typeface="Arial"/>
                <a:ea typeface="Arial"/>
                <a:cs typeface="Arial"/>
                <a:hlinkClick xmlns:r="http://schemas.openxmlformats.org/officeDocument/2006/relationships" r:id="R79fc6d09f21c4a9f"/>
              </a:rPr>
              <a:t>https://learningenglish.tailtiu.org/</a:t>
            </a:r>
          </a:p>
          <a:p xmlns:a="http://schemas.openxmlformats.org/drawingml/2006/main">
            <a:pPr>
              <a:defRPr sz="1275">
                <a:solidFill>
                  <a:srgbClr val="17302A"/>
                </a:solidFill>
                <a:latin typeface="Arial"/>
                <a:ea typeface="Arial"/>
                <a:cs typeface="Arial"/>
              </a:defRPr>
            </a:pPr>
            <a:r>
              <a:rPr sz="1275" u="sng">
                <a:solidFill>
                  <a:srgbClr val="17302A"/>
                </a:solidFill>
                <a:latin typeface="Arial"/>
                <a:ea typeface="Arial"/>
                <a:cs typeface="Arial"/>
                <a:hlinkClick xmlns:r="http://schemas.openxmlformats.org/officeDocument/2006/relationships" r:id="Rbec4e7864ae247d4"/>
              </a:rPr>
              <a:t>https://tailtiu.org/</a:t>
            </a:r>
          </a:p>
        </p:txBody>
      </p:sp>
      <p:sp>
        <p:nvSpPr>
          <p:cNvPr id="6" name="references-note">
            <a:extLst xmlns:a="http://schemas.openxmlformats.org/drawingml/2006/main">
              <a:ext uri="{FF2B5EF4-FFF2-40B4-BE49-F238E27FC236}">
                <a16:creationId xmlns:a16="http://schemas.microsoft.com/office/drawing/2014/main" id="{33999257-BEDD-499D-8FB3-A277C9783EC4}"/>
              </a:ext>
            </a:extLst>
          </p:cNvPr>
          <p:cNvSpPr>
            <a:spLocks xmlns:a="http://schemas.openxmlformats.org/drawingml/2006/main" noGrp="1"/>
          </p:cNvSpPr>
          <p:nvPr/>
        </p:nvSpPr>
        <p:spPr>
          <a:xfrm xmlns:a="http://schemas.openxmlformats.org/drawingml/2006/main">
            <a:off x="952500" y="5715000"/>
            <a:ext cx="10287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275" b="0" i="1">
                <a:solidFill>
                  <a:srgbClr val="073F31"/>
                </a:solidFill>
                <a:latin typeface="Arial"/>
                <a:ea typeface="Arial"/>
                <a:cs typeface="Arial"/>
              </a:defRPr>
            </a:pPr>
            <a:r>
              <a:rPr sz="1275" b="0" i="1">
                <a:solidFill>
                  <a:srgbClr val="073F31"/>
                </a:solidFill>
                <a:latin typeface="Arial"/>
                <a:ea typeface="Arial"/>
                <a:cs typeface="Arial"/>
              </a:rPr>
              <a:t>The IRP was a small, context-specific study of teacher practices and perceptions. It was not a controlled study of student outcomes.</a:t>
            </a:r>
          </a:p>
        </p:txBody>
      </p:sp>
      <p:sp>
        <p:nvSpPr>
          <p:cNvPr id="7" name="footer-url-16">
            <a:extLst xmlns:a="http://schemas.openxmlformats.org/drawingml/2006/main">
              <a:ext uri="{FF2B5EF4-FFF2-40B4-BE49-F238E27FC236}">
                <a16:creationId xmlns:a16="http://schemas.microsoft.com/office/drawing/2014/main" id="{54DB6E53-EA19-4B64-A14E-39F20EEB5FC2}"/>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0B5D43"/>
                </a:solidFill>
                <a:latin typeface="Arial"/>
                <a:ea typeface="Arial"/>
                <a:cs typeface="Arial"/>
              </a:defRPr>
            </a:pPr>
            <a:r>
              <a:rPr sz="825" b="0" i="0">
                <a:solidFill>
                  <a:srgbClr val="0B5D43"/>
                </a:solidFill>
                <a:latin typeface="Arial"/>
                <a:ea typeface="Arial"/>
                <a:cs typeface="Arial"/>
              </a:rPr>
              <a:t>teacherdevelopment.tailtiu.org</a:t>
            </a:r>
          </a:p>
        </p:txBody>
      </p:sp>
      <p:sp>
        <p:nvSpPr>
          <p:cNvPr id="8" name="footer-number-16">
            <a:extLst xmlns:a="http://schemas.openxmlformats.org/drawingml/2006/main">
              <a:ext uri="{FF2B5EF4-FFF2-40B4-BE49-F238E27FC236}">
                <a16:creationId xmlns:a16="http://schemas.microsoft.com/office/drawing/2014/main" id="{D1AE87D1-8177-4DCD-88B2-6FAF1631D2E4}"/>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0B5D43"/>
                </a:solidFill>
                <a:latin typeface="Arial"/>
                <a:ea typeface="Arial"/>
                <a:cs typeface="Arial"/>
              </a:defRPr>
            </a:pPr>
            <a:r>
              <a:rPr sz="825" b="0" i="0">
                <a:solidFill>
                  <a:srgbClr val="0B5D43"/>
                </a:solidFill>
                <a:latin typeface="Arial"/>
                <a:ea typeface="Arial"/>
                <a:cs typeface="Arial"/>
              </a:rPr>
              <a:t>16</a:t>
            </a:r>
          </a:p>
        </p:txBody>
      </p:sp>
    </p:spTree>
    <p:extLst>
      <p:ext uri="{BB962C8B-B14F-4D97-AF65-F5344CB8AC3E}">
        <p14:creationId xmlns:p14="http://schemas.microsoft.com/office/powerpoint/2010/main" val="282373744"/>
      </p:ext>
    </p:extLst>
  </p:cSld>
</p:sld>
</file>

<file path=ppt/slides/slide2.xml><?xml version="1.0" encoding="utf-8"?>
<p:sld xmlns:p="http://schemas.openxmlformats.org/presentationml/2006/main">
  <p:cSld>
    <p:bg>
      <p:bgPr>
        <a:solidFill xmlns:a="http://schemas.openxmlformats.org/drawingml/2006/main">
          <a:srgbClr val="073F31"/>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F69126AE-A54B-4518-B379-00FE0230A16B}"/>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277379AB-BA37-4CD8-A53A-FEA9F913D2BB}"/>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FAFAF5"/>
                </a:solidFill>
                <a:latin typeface="Arial"/>
                <a:ea typeface="Arial"/>
                <a:cs typeface="Arial"/>
              </a:defRPr>
            </a:pPr>
            <a:r>
              <a:rPr sz="2850" b="1" i="0">
                <a:solidFill>
                  <a:srgbClr val="FAFAF5"/>
                </a:solidFill>
                <a:latin typeface="Arial"/>
                <a:ea typeface="Arial"/>
                <a:cs typeface="Arial"/>
              </a:rPr>
              <a:t>Leave with one repeatable planning routine</a:t>
            </a:r>
          </a:p>
        </p:txBody>
      </p:sp>
      <p:sp>
        <p:nvSpPr>
          <p:cNvPr id="3" name="title-rule">
            <a:extLst xmlns:a="http://schemas.openxmlformats.org/drawingml/2006/main">
              <a:ext uri="{FF2B5EF4-FFF2-40B4-BE49-F238E27FC236}">
                <a16:creationId xmlns:a16="http://schemas.microsoft.com/office/drawing/2014/main" id="{D901A263-DCCD-4BCE-84AC-626AF05D60AF}"/>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outcome-main">
            <a:extLst xmlns:a="http://schemas.openxmlformats.org/drawingml/2006/main">
              <a:ext uri="{FF2B5EF4-FFF2-40B4-BE49-F238E27FC236}">
                <a16:creationId xmlns:a16="http://schemas.microsoft.com/office/drawing/2014/main" id="{65012930-495E-453A-A86F-FE2CBF142DC9}"/>
              </a:ext>
            </a:extLst>
          </p:cNvPr>
          <p:cNvSpPr>
            <a:spLocks xmlns:a="http://schemas.openxmlformats.org/drawingml/2006/main" noGrp="1"/>
          </p:cNvSpPr>
          <p:nvPr/>
        </p:nvSpPr>
        <p:spPr>
          <a:xfrm xmlns:a="http://schemas.openxmlformats.org/drawingml/2006/main">
            <a:off x="1066800" y="1809750"/>
            <a:ext cx="7429500" cy="2381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3300" b="1" i="0">
                <a:solidFill>
                  <a:srgbClr val="FAFAF5"/>
                </a:solidFill>
                <a:latin typeface="Arial"/>
                <a:ea typeface="Arial"/>
                <a:cs typeface="Arial"/>
              </a:defRPr>
            </a:pPr>
            <a:r>
              <a:rPr sz="3300" b="1" i="0">
                <a:solidFill>
                  <a:srgbClr val="FAFAF5"/>
                </a:solidFill>
                <a:latin typeface="Arial"/>
                <a:ea typeface="Arial"/>
                <a:cs typeface="Arial"/>
              </a:rPr>
              <a:t>One authentic source.</a:t>
            </a:r>
          </a:p>
          <a:p xmlns:a="http://schemas.openxmlformats.org/drawingml/2006/main">
            <a:pPr algn="l">
              <a:defRPr sz="3300" b="1" i="0">
                <a:solidFill>
                  <a:srgbClr val="FAFAF5"/>
                </a:solidFill>
                <a:latin typeface="Arial"/>
                <a:ea typeface="Arial"/>
                <a:cs typeface="Arial"/>
              </a:defRPr>
            </a:pPr>
            <a:r>
              <a:rPr sz="3300" b="1" i="0">
                <a:solidFill>
                  <a:srgbClr val="FAFAF5"/>
                </a:solidFill>
                <a:latin typeface="Arial"/>
                <a:ea typeface="Arial"/>
                <a:cs typeface="Arial"/>
              </a:rPr>
              <a:t>One purposeful learner response.</a:t>
            </a:r>
          </a:p>
          <a:p xmlns:a="http://schemas.openxmlformats.org/drawingml/2006/main">
            <a:pPr algn="l">
              <a:defRPr sz="3300" b="1" i="0">
                <a:solidFill>
                  <a:srgbClr val="FAFAF5"/>
                </a:solidFill>
                <a:latin typeface="Arial"/>
                <a:ea typeface="Arial"/>
                <a:cs typeface="Arial"/>
              </a:defRPr>
            </a:pPr>
            <a:r>
              <a:rPr sz="3300" b="1" i="0">
                <a:solidFill>
                  <a:srgbClr val="FAFAF5"/>
                </a:solidFill>
                <a:latin typeface="Arial"/>
                <a:ea typeface="Arial"/>
                <a:cs typeface="Arial"/>
              </a:rPr>
              <a:t>One REAL loop.</a:t>
            </a:r>
          </a:p>
        </p:txBody>
      </p:sp>
      <p:sp>
        <p:nvSpPr>
          <p:cNvPr id="5" name="outcome-callout">
            <a:extLst xmlns:a="http://schemas.openxmlformats.org/drawingml/2006/main">
              <a:ext uri="{FF2B5EF4-FFF2-40B4-BE49-F238E27FC236}">
                <a16:creationId xmlns:a16="http://schemas.microsoft.com/office/drawing/2014/main" id="{1154CC6D-8D38-41C0-A161-C83B619BFFB3}"/>
              </a:ext>
            </a:extLst>
          </p:cNvPr>
          <p:cNvSpPr>
            <a:spLocks xmlns:a="http://schemas.openxmlformats.org/drawingml/2006/main" noGrp="1"/>
          </p:cNvSpPr>
          <p:nvPr/>
        </p:nvSpPr>
        <p:spPr>
          <a:xfrm xmlns:a="http://schemas.openxmlformats.org/drawingml/2006/main">
            <a:off x="1066800" y="4686300"/>
            <a:ext cx="7239000" cy="647700"/>
          </a:xfrm>
          <a:prstGeom xmlns:a="http://schemas.openxmlformats.org/drawingml/2006/main" prst="roundRect">
            <a:avLst>
              <a:gd name="adj" fmla="val 17647"/>
            </a:avLst>
          </a:prstGeom>
          <a:solidFill xmlns:a="http://schemas.openxmlformats.org/drawingml/2006/main">
            <a:srgbClr val="F28C28"/>
          </a:solidFill>
          <a:ln xmlns:a="http://schemas.openxmlformats.org/drawingml/2006/main" w="0">
            <a:noFill/>
            <a:prstDash val="solid"/>
          </a:ln>
        </p:spPr>
        <p:txBody>
          <a:bodyPr xmlns:a="http://schemas.openxmlformats.org/drawingml/2006/main" wrap="square" lIns="209550" tIns="95250" rIns="209550" bIns="95250" anchor="ctr">
            <a:normAutofit fontScale="100000"/>
          </a:bodyPr>
          <a:lstStyle xmlns:a="http://schemas.openxmlformats.org/drawingml/2006/main"/>
          <a:p xmlns:a="http://schemas.openxmlformats.org/drawingml/2006/main">
            <a:pPr algn="l">
              <a:defRPr sz="2100" b="1" i="0">
                <a:solidFill>
                  <a:srgbClr val="073F31"/>
                </a:solidFill>
                <a:latin typeface="Arial"/>
                <a:ea typeface="Arial"/>
                <a:cs typeface="Arial"/>
              </a:defRPr>
            </a:pPr>
            <a:r>
              <a:rPr sz="2100" b="1" i="0">
                <a:solidFill>
                  <a:srgbClr val="073F31"/>
                </a:solidFill>
                <a:latin typeface="Arial"/>
                <a:ea typeface="Arial"/>
                <a:cs typeface="Arial"/>
              </a:rPr>
              <a:t>AI drafts. The teacher decides.</a:t>
            </a:r>
          </a:p>
        </p:txBody>
      </p:sp>
      <p:sp>
        <p:nvSpPr>
          <p:cNvPr id="6" name="outcome-side">
            <a:extLst xmlns:a="http://schemas.openxmlformats.org/drawingml/2006/main">
              <a:ext uri="{FF2B5EF4-FFF2-40B4-BE49-F238E27FC236}">
                <a16:creationId xmlns:a16="http://schemas.microsoft.com/office/drawing/2014/main" id="{5862781F-2760-414F-807C-71448974F3DC}"/>
              </a:ext>
            </a:extLst>
          </p:cNvPr>
          <p:cNvSpPr>
            <a:spLocks xmlns:a="http://schemas.openxmlformats.org/drawingml/2006/main" noGrp="1"/>
          </p:cNvSpPr>
          <p:nvPr/>
        </p:nvSpPr>
        <p:spPr>
          <a:xfrm xmlns:a="http://schemas.openxmlformats.org/drawingml/2006/main">
            <a:off x="9001125" y="2095500"/>
            <a:ext cx="2333625"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725" b="0" i="0">
                <a:solidFill>
                  <a:srgbClr val="F7E8D3"/>
                </a:solidFill>
                <a:latin typeface="Arial"/>
                <a:ea typeface="Arial"/>
                <a:cs typeface="Arial"/>
              </a:defRPr>
            </a:pPr>
            <a:r>
              <a:rPr sz="1725" b="0" i="0">
                <a:solidFill>
                  <a:srgbClr val="F7E8D3"/>
                </a:solidFill>
                <a:latin typeface="Arial"/>
                <a:ea typeface="Arial"/>
                <a:cs typeface="Arial"/>
              </a:rPr>
              <a:t>By the end, you will be able to turn a short real-world source into a usable classroom activity—without automatically rewriting it.</a:t>
            </a:r>
          </a:p>
        </p:txBody>
      </p:sp>
      <p:sp>
        <p:nvSpPr>
          <p:cNvPr id="7" name="footer-url-2">
            <a:extLst xmlns:a="http://schemas.openxmlformats.org/drawingml/2006/main">
              <a:ext uri="{FF2B5EF4-FFF2-40B4-BE49-F238E27FC236}">
                <a16:creationId xmlns:a16="http://schemas.microsoft.com/office/drawing/2014/main" id="{E65509B7-9B64-42FD-AAF9-F8C1106996D0}"/>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F7E8D3"/>
                </a:solidFill>
                <a:latin typeface="Arial"/>
                <a:ea typeface="Arial"/>
                <a:cs typeface="Arial"/>
              </a:defRPr>
            </a:pPr>
            <a:r>
              <a:rPr sz="825" b="0" i="0">
                <a:solidFill>
                  <a:srgbClr val="F7E8D3"/>
                </a:solidFill>
                <a:latin typeface="Arial"/>
                <a:ea typeface="Arial"/>
                <a:cs typeface="Arial"/>
              </a:rPr>
              <a:t>teacherdevelopment.tailtiu.org</a:t>
            </a:r>
          </a:p>
        </p:txBody>
      </p:sp>
      <p:sp>
        <p:nvSpPr>
          <p:cNvPr id="8" name="footer-number-2">
            <a:extLst xmlns:a="http://schemas.openxmlformats.org/drawingml/2006/main">
              <a:ext uri="{FF2B5EF4-FFF2-40B4-BE49-F238E27FC236}">
                <a16:creationId xmlns:a16="http://schemas.microsoft.com/office/drawing/2014/main" id="{6B7AEB2E-5507-4778-A200-9387AFAECE25}"/>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F7E8D3"/>
                </a:solidFill>
                <a:latin typeface="Arial"/>
                <a:ea typeface="Arial"/>
                <a:cs typeface="Arial"/>
              </a:defRPr>
            </a:pPr>
            <a:r>
              <a:rPr sz="825" b="0" i="0">
                <a:solidFill>
                  <a:srgbClr val="F7E8D3"/>
                </a:solidFill>
                <a:latin typeface="Arial"/>
                <a:ea typeface="Arial"/>
                <a:cs typeface="Arial"/>
              </a:rPr>
              <a:t>2</a:t>
            </a:r>
          </a:p>
        </p:txBody>
      </p:sp>
    </p:spTree>
    <p:extLst>
      <p:ext uri="{BB962C8B-B14F-4D97-AF65-F5344CB8AC3E}">
        <p14:creationId xmlns:p14="http://schemas.microsoft.com/office/powerpoint/2010/main" val="1539296394"/>
      </p:ext>
    </p:extLst>
  </p:cSld>
</p:sld>
</file>

<file path=ppt/slides/slide3.xml><?xml version="1.0" encoding="utf-8"?>
<p:sld xmlns:p="http://schemas.openxmlformats.org/presentationml/2006/main">
  <p:cSld>
    <p:bg>
      <p:bgPr>
        <a:solidFill xmlns:a="http://schemas.openxmlformats.org/drawingml/2006/main">
          <a:srgbClr val="FAFAF5"/>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ECD446FC-32CB-40DD-9D35-1B2FC20B6EC0}"/>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F8606CFE-FFA5-44FD-9C6F-8935257925A9}"/>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073F31"/>
                </a:solidFill>
                <a:latin typeface="Arial"/>
                <a:ea typeface="Arial"/>
                <a:cs typeface="Arial"/>
              </a:defRPr>
            </a:pPr>
            <a:r>
              <a:rPr sz="2850" b="1" i="0">
                <a:solidFill>
                  <a:srgbClr val="073F31"/>
                </a:solidFill>
                <a:latin typeface="Arial"/>
                <a:ea typeface="Arial"/>
                <a:cs typeface="Arial"/>
              </a:rPr>
              <a:t>Start with the class whose motivation dips</a:t>
            </a:r>
          </a:p>
        </p:txBody>
      </p:sp>
      <p:sp>
        <p:nvSpPr>
          <p:cNvPr id="3" name="title-rule">
            <a:extLst xmlns:a="http://schemas.openxmlformats.org/drawingml/2006/main">
              <a:ext uri="{FF2B5EF4-FFF2-40B4-BE49-F238E27FC236}">
                <a16:creationId xmlns:a16="http://schemas.microsoft.com/office/drawing/2014/main" id="{36CE7D65-3D8E-4D2B-A02B-AE7F8A3C4202}"/>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hook-question">
            <a:extLst xmlns:a="http://schemas.openxmlformats.org/drawingml/2006/main">
              <a:ext uri="{FF2B5EF4-FFF2-40B4-BE49-F238E27FC236}">
                <a16:creationId xmlns:a16="http://schemas.microsoft.com/office/drawing/2014/main" id="{33BB0600-1B6A-4DC5-94F0-6FB6F0DAF2C1}"/>
              </a:ext>
            </a:extLst>
          </p:cNvPr>
          <p:cNvSpPr>
            <a:spLocks xmlns:a="http://schemas.openxmlformats.org/drawingml/2006/main" noGrp="1"/>
          </p:cNvSpPr>
          <p:nvPr/>
        </p:nvSpPr>
        <p:spPr>
          <a:xfrm xmlns:a="http://schemas.openxmlformats.org/drawingml/2006/main">
            <a:off x="857250" y="1847850"/>
            <a:ext cx="6286500" cy="1314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700" b="1" i="0">
                <a:solidFill>
                  <a:srgbClr val="073F31"/>
                </a:solidFill>
                <a:latin typeface="Arial"/>
                <a:ea typeface="Arial"/>
                <a:cs typeface="Arial"/>
              </a:defRPr>
            </a:pPr>
            <a:r>
              <a:rPr sz="2700" b="1" i="0">
                <a:solidFill>
                  <a:srgbClr val="073F31"/>
                </a:solidFill>
                <a:latin typeface="Arial"/>
                <a:ea typeface="Arial"/>
                <a:cs typeface="Arial"/>
              </a:rPr>
              <a:t>Think of one class whose motivation periodically drops.</a:t>
            </a:r>
          </a:p>
        </p:txBody>
      </p:sp>
      <p:sp>
        <p:nvSpPr>
          <p:cNvPr id="5" name="hook-divider">
            <a:extLst xmlns:a="http://schemas.openxmlformats.org/drawingml/2006/main">
              <a:ext uri="{FF2B5EF4-FFF2-40B4-BE49-F238E27FC236}">
                <a16:creationId xmlns:a16="http://schemas.microsoft.com/office/drawing/2014/main" id="{D815B658-5AF6-439B-A5D2-9514BE9EDA61}"/>
              </a:ext>
            </a:extLst>
          </p:cNvPr>
          <p:cNvSpPr>
            <a:spLocks xmlns:a="http://schemas.openxmlformats.org/drawingml/2006/main" noGrp="1"/>
          </p:cNvSpPr>
          <p:nvPr/>
        </p:nvSpPr>
        <p:spPr>
          <a:xfrm xmlns:a="http://schemas.openxmlformats.org/drawingml/2006/main">
            <a:off x="7429500" y="1733550"/>
            <a:ext cx="76200" cy="3333750"/>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6" name="hook-second-question">
            <a:extLst xmlns:a="http://schemas.openxmlformats.org/drawingml/2006/main">
              <a:ext uri="{FF2B5EF4-FFF2-40B4-BE49-F238E27FC236}">
                <a16:creationId xmlns:a16="http://schemas.microsoft.com/office/drawing/2014/main" id="{7F3BE54F-6087-4122-925E-C9F3234BE1F2}"/>
              </a:ext>
            </a:extLst>
          </p:cNvPr>
          <p:cNvSpPr>
            <a:spLocks xmlns:a="http://schemas.openxmlformats.org/drawingml/2006/main" noGrp="1"/>
          </p:cNvSpPr>
          <p:nvPr/>
        </p:nvSpPr>
        <p:spPr>
          <a:xfrm xmlns:a="http://schemas.openxmlformats.org/drawingml/2006/main">
            <a:off x="7953375" y="1952625"/>
            <a:ext cx="3333750" cy="1762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550" b="1" i="0">
                <a:solidFill>
                  <a:srgbClr val="0B5D43"/>
                </a:solidFill>
                <a:latin typeface="Arial"/>
                <a:ea typeface="Arial"/>
                <a:cs typeface="Arial"/>
              </a:defRPr>
            </a:pPr>
            <a:r>
              <a:rPr sz="2550" b="1" i="0">
                <a:solidFill>
                  <a:srgbClr val="0B5D43"/>
                </a:solidFill>
                <a:latin typeface="Arial"/>
                <a:ea typeface="Arial"/>
                <a:cs typeface="Arial"/>
              </a:rPr>
              <a:t>What do those learners care about outside English?</a:t>
            </a:r>
          </a:p>
        </p:txBody>
      </p:sp>
      <p:sp>
        <p:nvSpPr>
          <p:cNvPr id="7" name="hook-cues">
            <a:extLst xmlns:a="http://schemas.openxmlformats.org/drawingml/2006/main">
              <a:ext uri="{FF2B5EF4-FFF2-40B4-BE49-F238E27FC236}">
                <a16:creationId xmlns:a16="http://schemas.microsoft.com/office/drawing/2014/main" id="{957CA2AF-2334-40CE-8A98-E92BCCBEF42B}"/>
              </a:ext>
            </a:extLst>
          </p:cNvPr>
          <p:cNvSpPr>
            <a:spLocks xmlns:a="http://schemas.openxmlformats.org/drawingml/2006/main" noGrp="1"/>
          </p:cNvSpPr>
          <p:nvPr/>
        </p:nvSpPr>
        <p:spPr>
          <a:xfrm xmlns:a="http://schemas.openxmlformats.org/drawingml/2006/main">
            <a:off x="857250" y="3638550"/>
            <a:ext cx="6238875"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650" b="0" i="0">
                <a:solidFill>
                  <a:srgbClr val="667871"/>
                </a:solidFill>
                <a:latin typeface="Arial"/>
                <a:ea typeface="Arial"/>
                <a:cs typeface="Arial"/>
              </a:defRPr>
            </a:pPr>
            <a:r>
              <a:rPr sz="1650" b="0" i="0">
                <a:solidFill>
                  <a:srgbClr val="667871"/>
                </a:solidFill>
                <a:latin typeface="Arial"/>
                <a:ea typeface="Arial"/>
                <a:cs typeface="Arial"/>
              </a:rPr>
              <a:t>Interests • social worlds • future needs • real-life skills</a:t>
            </a:r>
          </a:p>
        </p:txBody>
      </p:sp>
      <p:sp>
        <p:nvSpPr>
          <p:cNvPr id="8" name="hook-instruction">
            <a:extLst xmlns:a="http://schemas.openxmlformats.org/drawingml/2006/main">
              <a:ext uri="{FF2B5EF4-FFF2-40B4-BE49-F238E27FC236}">
                <a16:creationId xmlns:a16="http://schemas.microsoft.com/office/drawing/2014/main" id="{5D204882-B690-4297-B099-647092472C7F}"/>
              </a:ext>
            </a:extLst>
          </p:cNvPr>
          <p:cNvSpPr>
            <a:spLocks xmlns:a="http://schemas.openxmlformats.org/drawingml/2006/main" noGrp="1"/>
          </p:cNvSpPr>
          <p:nvPr/>
        </p:nvSpPr>
        <p:spPr>
          <a:xfrm xmlns:a="http://schemas.openxmlformats.org/drawingml/2006/main">
            <a:off x="857250" y="4905375"/>
            <a:ext cx="10382250" cy="619125"/>
          </a:xfrm>
          <a:prstGeom xmlns:a="http://schemas.openxmlformats.org/drawingml/2006/main" prst="roundRect">
            <a:avLst>
              <a:gd name="adj" fmla="val 18462"/>
            </a:avLst>
          </a:prstGeom>
          <a:solidFill xmlns:a="http://schemas.openxmlformats.org/drawingml/2006/main">
            <a:srgbClr val="0B5D43"/>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025" b="1" i="0">
                <a:solidFill>
                  <a:srgbClr val="FFFFFF"/>
                </a:solidFill>
                <a:latin typeface="Arial"/>
                <a:ea typeface="Arial"/>
                <a:cs typeface="Arial"/>
              </a:defRPr>
            </a:pPr>
            <a:r>
              <a:rPr sz="2025" b="1" i="0">
                <a:solidFill>
                  <a:srgbClr val="FFFFFF"/>
                </a:solidFill>
                <a:latin typeface="Arial"/>
                <a:ea typeface="Arial"/>
                <a:cs typeface="Arial"/>
              </a:rPr>
              <a:t>Discuss with someone near you — 45 seconds</a:t>
            </a:r>
          </a:p>
        </p:txBody>
      </p:sp>
      <p:sp>
        <p:nvSpPr>
          <p:cNvPr id="9" name="footer-url-3">
            <a:extLst xmlns:a="http://schemas.openxmlformats.org/drawingml/2006/main">
              <a:ext uri="{FF2B5EF4-FFF2-40B4-BE49-F238E27FC236}">
                <a16:creationId xmlns:a16="http://schemas.microsoft.com/office/drawing/2014/main" id="{6881979C-1DD6-493F-B622-691322625AB8}"/>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0B5D43"/>
                </a:solidFill>
                <a:latin typeface="Arial"/>
                <a:ea typeface="Arial"/>
                <a:cs typeface="Arial"/>
              </a:defRPr>
            </a:pPr>
            <a:r>
              <a:rPr sz="825" b="0" i="0">
                <a:solidFill>
                  <a:srgbClr val="0B5D43"/>
                </a:solidFill>
                <a:latin typeface="Arial"/>
                <a:ea typeface="Arial"/>
                <a:cs typeface="Arial"/>
              </a:rPr>
              <a:t>teacherdevelopment.tailtiu.org</a:t>
            </a:r>
          </a:p>
        </p:txBody>
      </p:sp>
      <p:sp>
        <p:nvSpPr>
          <p:cNvPr id="10" name="footer-number-3">
            <a:extLst xmlns:a="http://schemas.openxmlformats.org/drawingml/2006/main">
              <a:ext uri="{FF2B5EF4-FFF2-40B4-BE49-F238E27FC236}">
                <a16:creationId xmlns:a16="http://schemas.microsoft.com/office/drawing/2014/main" id="{746D70CC-3D92-4CAA-9D07-07FC9FE5509A}"/>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0B5D43"/>
                </a:solidFill>
                <a:latin typeface="Arial"/>
                <a:ea typeface="Arial"/>
                <a:cs typeface="Arial"/>
              </a:defRPr>
            </a:pPr>
            <a:r>
              <a:rPr sz="825" b="0" i="0">
                <a:solidFill>
                  <a:srgbClr val="0B5D43"/>
                </a:solidFill>
                <a:latin typeface="Arial"/>
                <a:ea typeface="Arial"/>
                <a:cs typeface="Arial"/>
              </a:rPr>
              <a:t>3</a:t>
            </a:r>
          </a:p>
        </p:txBody>
      </p:sp>
    </p:spTree>
    <p:extLst>
      <p:ext uri="{BB962C8B-B14F-4D97-AF65-F5344CB8AC3E}">
        <p14:creationId xmlns:p14="http://schemas.microsoft.com/office/powerpoint/2010/main" val="5523776"/>
      </p:ext>
    </p:extLst>
  </p:cSld>
</p:sld>
</file>

<file path=ppt/slides/slide4.xml><?xml version="1.0" encoding="utf-8"?>
<p:sld xmlns:p="http://schemas.openxmlformats.org/presentationml/2006/main">
  <p:cSld>
    <p:bg>
      <p:bgPr>
        <a:solidFill xmlns:a="http://schemas.openxmlformats.org/drawingml/2006/main">
          <a:srgbClr val="FAFAF5"/>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E1FA6727-7D45-4588-A131-6B0B5B6209C0}"/>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6850BAAF-D730-4F9B-9036-403D448AF8BF}"/>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073F31"/>
                </a:solidFill>
                <a:latin typeface="Arial"/>
                <a:ea typeface="Arial"/>
                <a:cs typeface="Arial"/>
              </a:defRPr>
            </a:pPr>
            <a:r>
              <a:rPr sz="2850" b="1" i="0">
                <a:solidFill>
                  <a:srgbClr val="073F31"/>
                </a:solidFill>
                <a:latin typeface="Arial"/>
                <a:ea typeface="Arial"/>
                <a:cs typeface="Arial"/>
              </a:rPr>
              <a:t>Relevance and variety dominated teachers' choices</a:t>
            </a:r>
          </a:p>
        </p:txBody>
      </p:sp>
      <p:sp>
        <p:nvSpPr>
          <p:cNvPr id="3" name="title-rule">
            <a:extLst xmlns:a="http://schemas.openxmlformats.org/drawingml/2006/main">
              <a:ext uri="{FF2B5EF4-FFF2-40B4-BE49-F238E27FC236}">
                <a16:creationId xmlns:a16="http://schemas.microsoft.com/office/drawing/2014/main" id="{AF266C19-E2EB-49F9-AB93-30BBA6E6F9F9}"/>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research-context">
            <a:extLst xmlns:a="http://schemas.openxmlformats.org/drawingml/2006/main">
              <a:ext uri="{FF2B5EF4-FFF2-40B4-BE49-F238E27FC236}">
                <a16:creationId xmlns:a16="http://schemas.microsoft.com/office/drawing/2014/main" id="{9B69B8A9-D295-4625-9D1C-27E5AC96BB3B}"/>
              </a:ext>
            </a:extLst>
          </p:cNvPr>
          <p:cNvSpPr>
            <a:spLocks xmlns:a="http://schemas.openxmlformats.org/drawingml/2006/main" noGrp="1"/>
          </p:cNvSpPr>
          <p:nvPr/>
        </p:nvSpPr>
        <p:spPr>
          <a:xfrm xmlns:a="http://schemas.openxmlformats.org/drawingml/2006/main">
            <a:off x="704850" y="1504950"/>
            <a:ext cx="7143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425" b="0" i="0">
                <a:solidFill>
                  <a:srgbClr val="667871"/>
                </a:solidFill>
                <a:latin typeface="Arial"/>
                <a:ea typeface="Arial"/>
                <a:cs typeface="Arial"/>
              </a:defRPr>
            </a:pPr>
            <a:r>
              <a:rPr sz="1425" b="0" i="0">
                <a:solidFill>
                  <a:srgbClr val="667871"/>
                </a:solidFill>
                <a:latin typeface="Arial"/>
                <a:ea typeface="Arial"/>
                <a:cs typeface="Arial"/>
              </a:rPr>
              <a:t>Questionnaire: 16 teachers • Follow-up interviews: 3</a:t>
            </a:r>
          </a:p>
        </p:txBody>
      </p:sp>
      <p:graphicFrame>
        <p:nvGraphicFramePr>
          <p:cNvPr id="16" name="Chart"/>
          <p:cNvGraphicFramePr/>
          <p:nvPr/>
        </p:nvGraphicFramePr>
        <p:xfrm>
          <a:off xmlns:a="http://schemas.openxmlformats.org/drawingml/2006/main" x="685800" y="1952625"/>
          <a:ext xmlns:a="http://schemas.openxmlformats.org/drawingml/2006/main" cx="7524750" cy="3714750"/>
        </p:xfrm>
        <a:graphic xmlns:a="http://schemas.openxmlformats.org/drawingml/2006/main">
          <a:graphicData uri="http://schemas.openxmlformats.org/drawingml/2006/chart">
            <c:chart xmlns:r="http://schemas.openxmlformats.org/officeDocument/2006/relationships" xmlns:c="http://schemas.openxmlformats.org/drawingml/2006/chart" r:id="Rab8176f85c534f65"/>
          </a:graphicData>
        </a:graphic>
      </p:graphicFrame>
      <p:sp>
        <p:nvSpPr>
          <p:cNvPr id="6" name="research-meaning">
            <a:extLst xmlns:a="http://schemas.openxmlformats.org/drawingml/2006/main">
              <a:ext uri="{FF2B5EF4-FFF2-40B4-BE49-F238E27FC236}">
                <a16:creationId xmlns:a16="http://schemas.microsoft.com/office/drawing/2014/main" id="{293B8113-D189-4A86-9362-F4489A2F045F}"/>
              </a:ext>
            </a:extLst>
          </p:cNvPr>
          <p:cNvSpPr>
            <a:spLocks xmlns:a="http://schemas.openxmlformats.org/drawingml/2006/main" noGrp="1"/>
          </p:cNvSpPr>
          <p:nvPr/>
        </p:nvSpPr>
        <p:spPr>
          <a:xfrm xmlns:a="http://schemas.openxmlformats.org/drawingml/2006/main">
            <a:off x="8858250" y="2114550"/>
            <a:ext cx="2476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800" b="1" i="0">
                <a:solidFill>
                  <a:srgbClr val="F28C28"/>
                </a:solidFill>
                <a:latin typeface="Arial"/>
                <a:ea typeface="Arial"/>
                <a:cs typeface="Arial"/>
              </a:defRPr>
            </a:pPr>
            <a:r>
              <a:rPr sz="1800" b="1" i="0">
                <a:solidFill>
                  <a:srgbClr val="F28C28"/>
                </a:solidFill>
                <a:latin typeface="Arial"/>
                <a:ea typeface="Arial"/>
                <a:cs typeface="Arial"/>
              </a:rPr>
              <a:t>What it suggests</a:t>
            </a:r>
          </a:p>
        </p:txBody>
      </p:sp>
      <p:sp>
        <p:nvSpPr>
          <p:cNvPr id="7" name="research-interpretation">
            <a:extLst xmlns:a="http://schemas.openxmlformats.org/drawingml/2006/main">
              <a:ext uri="{FF2B5EF4-FFF2-40B4-BE49-F238E27FC236}">
                <a16:creationId xmlns:a16="http://schemas.microsoft.com/office/drawing/2014/main" id="{7C1E2F66-D80A-4610-B8BC-C85226A3BBDC}"/>
              </a:ext>
            </a:extLst>
          </p:cNvPr>
          <p:cNvSpPr>
            <a:spLocks xmlns:a="http://schemas.openxmlformats.org/drawingml/2006/main" noGrp="1"/>
          </p:cNvSpPr>
          <p:nvPr/>
        </p:nvSpPr>
        <p:spPr>
          <a:xfrm xmlns:a="http://schemas.openxmlformats.org/drawingml/2006/main">
            <a:off x="8858250" y="2619375"/>
            <a:ext cx="2524125" cy="1762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1800" b="1" i="0">
                <a:solidFill>
                  <a:srgbClr val="073F31"/>
                </a:solidFill>
                <a:latin typeface="Arial"/>
                <a:ea typeface="Arial"/>
                <a:cs typeface="Arial"/>
              </a:defRPr>
            </a:pPr>
            <a:r>
              <a:rPr sz="1800" b="1" i="0">
                <a:solidFill>
                  <a:srgbClr val="073F31"/>
                </a:solidFill>
                <a:latin typeface="Arial"/>
                <a:ea typeface="Arial"/>
                <a:cs typeface="Arial"/>
              </a:rPr>
              <a:t>Teachers selected connection to the group, variety and everyday usefulness more often than direct exam support.</a:t>
            </a:r>
          </a:p>
        </p:txBody>
      </p:sp>
      <p:sp>
        <p:nvSpPr>
          <p:cNvPr id="8" name="research-caveat">
            <a:extLst xmlns:a="http://schemas.openxmlformats.org/drawingml/2006/main">
              <a:ext uri="{FF2B5EF4-FFF2-40B4-BE49-F238E27FC236}">
                <a16:creationId xmlns:a16="http://schemas.microsoft.com/office/drawing/2014/main" id="{2F18FFC0-2FC5-4FE8-A76E-D790D15DB2F7}"/>
              </a:ext>
            </a:extLst>
          </p:cNvPr>
          <p:cNvSpPr>
            <a:spLocks xmlns:a="http://schemas.openxmlformats.org/drawingml/2006/main" noGrp="1"/>
          </p:cNvSpPr>
          <p:nvPr/>
        </p:nvSpPr>
        <p:spPr>
          <a:xfrm xmlns:a="http://schemas.openxmlformats.org/drawingml/2006/main">
            <a:off x="8667750" y="4762500"/>
            <a:ext cx="2857500" cy="1000125"/>
          </a:xfrm>
          <a:prstGeom xmlns:a="http://schemas.openxmlformats.org/drawingml/2006/main" prst="roundRect">
            <a:avLst>
              <a:gd name="adj" fmla="val 7619"/>
            </a:avLst>
          </a:prstGeom>
          <a:solidFill xmlns:a="http://schemas.openxmlformats.org/drawingml/2006/main">
            <a:srgbClr val="DDE8E1"/>
          </a:solidFill>
          <a:ln xmlns:a="http://schemas.openxmlformats.org/drawingml/2006/main" w="0">
            <a:noFill/>
            <a:prstDash val="solid"/>
          </a:ln>
        </p:spPr>
        <p:txBody>
          <a:bodyPr xmlns:a="http://schemas.openxmlformats.org/drawingml/2006/main" wrap="square" lIns="133350" tIns="114300" rIns="133350" bIns="114300" anchor="t">
            <a:normAutofit fontScale="93522"/>
          </a:bodyPr>
          <a:lstStyle xmlns:a="http://schemas.openxmlformats.org/drawingml/2006/main"/>
          <a:p xmlns:a="http://schemas.openxmlformats.org/drawingml/2006/main">
            <a:pPr algn="l">
              <a:defRPr sz="1275" b="0" i="0">
                <a:solidFill>
                  <a:srgbClr val="17302A"/>
                </a:solidFill>
                <a:latin typeface="Arial"/>
                <a:ea typeface="Arial"/>
                <a:cs typeface="Arial"/>
              </a:defRPr>
            </a:pPr>
            <a:r>
              <a:rPr sz="1275" b="0" i="0">
                <a:solidFill>
                  <a:srgbClr val="17302A"/>
                </a:solidFill>
                <a:latin typeface="Arial"/>
                <a:ea typeface="Arial"/>
                <a:cs typeface="Arial"/>
              </a:rPr>
              <a:t>A small, context-specific study of teacher perceptions—not proof that authentic materials cause higher motivation.</a:t>
            </a:r>
          </a:p>
        </p:txBody>
      </p:sp>
      <p:sp>
        <p:nvSpPr>
          <p:cNvPr id="9" name="research-footnote">
            <a:extLst xmlns:a="http://schemas.openxmlformats.org/drawingml/2006/main">
              <a:ext uri="{FF2B5EF4-FFF2-40B4-BE49-F238E27FC236}">
                <a16:creationId xmlns:a16="http://schemas.microsoft.com/office/drawing/2014/main" id="{BB57C064-1255-4049-8329-FD8B23011208}"/>
              </a:ext>
            </a:extLst>
          </p:cNvPr>
          <p:cNvSpPr>
            <a:spLocks xmlns:a="http://schemas.openxmlformats.org/drawingml/2006/main" noGrp="1"/>
          </p:cNvSpPr>
          <p:nvPr/>
        </p:nvSpPr>
        <p:spPr>
          <a:xfrm xmlns:a="http://schemas.openxmlformats.org/drawingml/2006/main">
            <a:off x="685800" y="5962650"/>
            <a:ext cx="6667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0" i="1">
                <a:solidFill>
                  <a:srgbClr val="667871"/>
                </a:solidFill>
                <a:latin typeface="Arial"/>
                <a:ea typeface="Arial"/>
                <a:cs typeface="Arial"/>
              </a:defRPr>
            </a:pPr>
            <a:r>
              <a:rPr sz="975" b="0" i="1">
                <a:solidFill>
                  <a:srgbClr val="667871"/>
                </a:solidFill>
                <a:latin typeface="Arial"/>
                <a:ea typeface="Arial"/>
                <a:cs typeface="Arial"/>
              </a:rPr>
              <a:t>Participants could select more than one reason.</a:t>
            </a:r>
          </a:p>
        </p:txBody>
      </p:sp>
      <p:sp>
        <p:nvSpPr>
          <p:cNvPr id="10" name="footer-url-4">
            <a:extLst xmlns:a="http://schemas.openxmlformats.org/drawingml/2006/main">
              <a:ext uri="{FF2B5EF4-FFF2-40B4-BE49-F238E27FC236}">
                <a16:creationId xmlns:a16="http://schemas.microsoft.com/office/drawing/2014/main" id="{535C3D29-C499-4A02-B266-70F7FC67FC9C}"/>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0B5D43"/>
                </a:solidFill>
                <a:latin typeface="Arial"/>
                <a:ea typeface="Arial"/>
                <a:cs typeface="Arial"/>
              </a:defRPr>
            </a:pPr>
            <a:r>
              <a:rPr sz="825" b="0" i="0">
                <a:solidFill>
                  <a:srgbClr val="0B5D43"/>
                </a:solidFill>
                <a:latin typeface="Arial"/>
                <a:ea typeface="Arial"/>
                <a:cs typeface="Arial"/>
              </a:rPr>
              <a:t>teacherdevelopment.tailtiu.org</a:t>
            </a:r>
          </a:p>
        </p:txBody>
      </p:sp>
      <p:sp>
        <p:nvSpPr>
          <p:cNvPr id="11" name="footer-number-4">
            <a:extLst xmlns:a="http://schemas.openxmlformats.org/drawingml/2006/main">
              <a:ext uri="{FF2B5EF4-FFF2-40B4-BE49-F238E27FC236}">
                <a16:creationId xmlns:a16="http://schemas.microsoft.com/office/drawing/2014/main" id="{EDA6D922-1A51-4F3E-95B8-43CCC1578FD9}"/>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0B5D43"/>
                </a:solidFill>
                <a:latin typeface="Arial"/>
                <a:ea typeface="Arial"/>
                <a:cs typeface="Arial"/>
              </a:defRPr>
            </a:pPr>
            <a:r>
              <a:rPr sz="825" b="0" i="0">
                <a:solidFill>
                  <a:srgbClr val="0B5D43"/>
                </a:solidFill>
                <a:latin typeface="Arial"/>
                <a:ea typeface="Arial"/>
                <a:cs typeface="Arial"/>
              </a:rPr>
              <a:t>4</a:t>
            </a:r>
          </a:p>
        </p:txBody>
      </p:sp>
    </p:spTree>
    <p:extLst>
      <p:ext uri="{BB962C8B-B14F-4D97-AF65-F5344CB8AC3E}">
        <p14:creationId xmlns:p14="http://schemas.microsoft.com/office/powerpoint/2010/main" val="2042229571"/>
      </p:ext>
    </p:extLst>
  </p:cSld>
</p:sld>
</file>

<file path=ppt/slides/slide5.xml><?xml version="1.0" encoding="utf-8"?>
<p:sld xmlns:p="http://schemas.openxmlformats.org/presentationml/2006/main">
  <p:cSld>
    <p:bg>
      <p:bgPr>
        <a:solidFill xmlns:a="http://schemas.openxmlformats.org/drawingml/2006/main">
          <a:srgbClr val="073F31"/>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5D93FFF9-890E-4D0B-884A-4CD828475FAD}"/>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29435B21-BD7D-4D83-86F8-267465CF853D}"/>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FAFAF5"/>
                </a:solidFill>
                <a:latin typeface="Arial"/>
                <a:ea typeface="Arial"/>
                <a:cs typeface="Arial"/>
              </a:defRPr>
            </a:pPr>
            <a:r>
              <a:rPr sz="2850" b="1" i="0">
                <a:solidFill>
                  <a:srgbClr val="FAFAF5"/>
                </a:solidFill>
                <a:latin typeface="Arial"/>
                <a:ea typeface="Arial"/>
                <a:cs typeface="Arial"/>
              </a:rPr>
              <a:t>Authentic material can still produce an inauthentic lesson</a:t>
            </a:r>
          </a:p>
        </p:txBody>
      </p:sp>
      <p:sp>
        <p:nvSpPr>
          <p:cNvPr id="3" name="title-rule">
            <a:extLst xmlns:a="http://schemas.openxmlformats.org/drawingml/2006/main">
              <a:ext uri="{FF2B5EF4-FFF2-40B4-BE49-F238E27FC236}">
                <a16:creationId xmlns:a16="http://schemas.microsoft.com/office/drawing/2014/main" id="{A9524735-23DE-4BD1-8BFC-82DFE3276334}"/>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auth-source">
            <a:extLst xmlns:a="http://schemas.openxmlformats.org/drawingml/2006/main">
              <a:ext uri="{FF2B5EF4-FFF2-40B4-BE49-F238E27FC236}">
                <a16:creationId xmlns:a16="http://schemas.microsoft.com/office/drawing/2014/main" id="{A17489AB-7FE6-41A8-8603-A778371F9758}"/>
              </a:ext>
            </a:extLst>
          </p:cNvPr>
          <p:cNvSpPr>
            <a:spLocks xmlns:a="http://schemas.openxmlformats.org/drawingml/2006/main" noGrp="1"/>
          </p:cNvSpPr>
          <p:nvPr/>
        </p:nvSpPr>
        <p:spPr>
          <a:xfrm xmlns:a="http://schemas.openxmlformats.org/drawingml/2006/main">
            <a:off x="876300" y="2095500"/>
            <a:ext cx="2762250" cy="1190625"/>
          </a:xfrm>
          <a:prstGeom xmlns:a="http://schemas.openxmlformats.org/drawingml/2006/main" prst="roundRect">
            <a:avLst>
              <a:gd name="adj" fmla="val 9600"/>
            </a:avLst>
          </a:prstGeom>
          <a:solidFill xmlns:a="http://schemas.openxmlformats.org/drawingml/2006/main">
            <a:srgbClr val="0B5D43"/>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550" b="1" i="0">
                <a:solidFill>
                  <a:srgbClr val="FAFAF5"/>
                </a:solidFill>
                <a:latin typeface="Arial"/>
                <a:ea typeface="Arial"/>
                <a:cs typeface="Arial"/>
              </a:defRPr>
            </a:pPr>
            <a:r>
              <a:rPr sz="2550" b="1" i="0">
                <a:solidFill>
                  <a:srgbClr val="FAFAF5"/>
                </a:solidFill>
                <a:latin typeface="Arial"/>
                <a:ea typeface="Arial"/>
                <a:cs typeface="Arial"/>
              </a:rPr>
              <a:t>REAL-WORLD</a:t>
            </a:r>
          </a:p>
          <a:p xmlns:a="http://schemas.openxmlformats.org/drawingml/2006/main">
            <a:pPr algn="ctr">
              <a:defRPr sz="2550" b="1" i="0">
                <a:solidFill>
                  <a:srgbClr val="FAFAF5"/>
                </a:solidFill>
                <a:latin typeface="Arial"/>
                <a:ea typeface="Arial"/>
                <a:cs typeface="Arial"/>
              </a:defRPr>
            </a:pPr>
            <a:r>
              <a:rPr sz="2550" b="1" i="0">
                <a:solidFill>
                  <a:srgbClr val="FAFAF5"/>
                </a:solidFill>
                <a:latin typeface="Arial"/>
                <a:ea typeface="Arial"/>
                <a:cs typeface="Arial"/>
              </a:rPr>
              <a:t>SOURCE</a:t>
            </a:r>
          </a:p>
        </p:txBody>
      </p:sp>
      <p:sp>
        <p:nvSpPr>
          <p:cNvPr id="5" name="auth-plus">
            <a:extLst xmlns:a="http://schemas.openxmlformats.org/drawingml/2006/main">
              <a:ext uri="{FF2B5EF4-FFF2-40B4-BE49-F238E27FC236}">
                <a16:creationId xmlns:a16="http://schemas.microsoft.com/office/drawing/2014/main" id="{269A2942-9B02-45CC-8F5D-6DCFBE3BF044}"/>
              </a:ext>
            </a:extLst>
          </p:cNvPr>
          <p:cNvSpPr>
            <a:spLocks xmlns:a="http://schemas.openxmlformats.org/drawingml/2006/main" noGrp="1"/>
          </p:cNvSpPr>
          <p:nvPr/>
        </p:nvSpPr>
        <p:spPr>
          <a:xfrm xmlns:a="http://schemas.openxmlformats.org/drawingml/2006/main">
            <a:off x="3886200" y="2333625"/>
            <a:ext cx="571500"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3600" b="1" i="0">
                <a:solidFill>
                  <a:srgbClr val="F28C28"/>
                </a:solidFill>
                <a:latin typeface="Arial"/>
                <a:ea typeface="Arial"/>
                <a:cs typeface="Arial"/>
              </a:defRPr>
            </a:pPr>
            <a:r>
              <a:rPr sz="3600" b="1" i="0">
                <a:solidFill>
                  <a:srgbClr val="F28C28"/>
                </a:solidFill>
                <a:latin typeface="Arial"/>
                <a:ea typeface="Arial"/>
                <a:cs typeface="Arial"/>
              </a:rPr>
              <a:t>+</a:t>
            </a:r>
          </a:p>
        </p:txBody>
      </p:sp>
      <p:sp>
        <p:nvSpPr>
          <p:cNvPr id="6" name="auth-task">
            <a:extLst xmlns:a="http://schemas.openxmlformats.org/drawingml/2006/main">
              <a:ext uri="{FF2B5EF4-FFF2-40B4-BE49-F238E27FC236}">
                <a16:creationId xmlns:a16="http://schemas.microsoft.com/office/drawing/2014/main" id="{DEA5CA5F-007F-4CCB-95A5-E9D6F973A047}"/>
              </a:ext>
            </a:extLst>
          </p:cNvPr>
          <p:cNvSpPr>
            <a:spLocks xmlns:a="http://schemas.openxmlformats.org/drawingml/2006/main" noGrp="1"/>
          </p:cNvSpPr>
          <p:nvPr/>
        </p:nvSpPr>
        <p:spPr>
          <a:xfrm xmlns:a="http://schemas.openxmlformats.org/drawingml/2006/main">
            <a:off x="4667250" y="2095500"/>
            <a:ext cx="2762250" cy="1190625"/>
          </a:xfrm>
          <a:prstGeom xmlns:a="http://schemas.openxmlformats.org/drawingml/2006/main" prst="roundRect">
            <a:avLst>
              <a:gd name="adj" fmla="val 9600"/>
            </a:avLst>
          </a:prstGeom>
          <a:solidFill xmlns:a="http://schemas.openxmlformats.org/drawingml/2006/main">
            <a:srgbClr val="F28C28"/>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550" b="1" i="0">
                <a:solidFill>
                  <a:srgbClr val="073F31"/>
                </a:solidFill>
                <a:latin typeface="Arial"/>
                <a:ea typeface="Arial"/>
                <a:cs typeface="Arial"/>
              </a:defRPr>
            </a:pPr>
            <a:r>
              <a:rPr sz="2550" b="1" i="0">
                <a:solidFill>
                  <a:srgbClr val="073F31"/>
                </a:solidFill>
                <a:latin typeface="Arial"/>
                <a:ea typeface="Arial"/>
                <a:cs typeface="Arial"/>
              </a:rPr>
              <a:t>PURPOSEFUL</a:t>
            </a:r>
          </a:p>
          <a:p xmlns:a="http://schemas.openxmlformats.org/drawingml/2006/main">
            <a:pPr algn="ctr">
              <a:defRPr sz="2550" b="1" i="0">
                <a:solidFill>
                  <a:srgbClr val="073F31"/>
                </a:solidFill>
                <a:latin typeface="Arial"/>
                <a:ea typeface="Arial"/>
                <a:cs typeface="Arial"/>
              </a:defRPr>
            </a:pPr>
            <a:r>
              <a:rPr sz="2550" b="1" i="0">
                <a:solidFill>
                  <a:srgbClr val="073F31"/>
                </a:solidFill>
                <a:latin typeface="Arial"/>
                <a:ea typeface="Arial"/>
                <a:cs typeface="Arial"/>
              </a:rPr>
              <a:t>TASK</a:t>
            </a:r>
          </a:p>
        </p:txBody>
      </p:sp>
      <p:sp>
        <p:nvSpPr>
          <p:cNvPr id="7" name="auth-equals">
            <a:extLst xmlns:a="http://schemas.openxmlformats.org/drawingml/2006/main">
              <a:ext uri="{FF2B5EF4-FFF2-40B4-BE49-F238E27FC236}">
                <a16:creationId xmlns:a16="http://schemas.microsoft.com/office/drawing/2014/main" id="{240225C0-C03F-4143-943F-A03F148131AB}"/>
              </a:ext>
            </a:extLst>
          </p:cNvPr>
          <p:cNvSpPr>
            <a:spLocks xmlns:a="http://schemas.openxmlformats.org/drawingml/2006/main" noGrp="1"/>
          </p:cNvSpPr>
          <p:nvPr/>
        </p:nvSpPr>
        <p:spPr>
          <a:xfrm xmlns:a="http://schemas.openxmlformats.org/drawingml/2006/main">
            <a:off x="7677150" y="2333625"/>
            <a:ext cx="571500"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3600" b="1" i="0">
                <a:solidFill>
                  <a:srgbClr val="FAFAF5"/>
                </a:solidFill>
                <a:latin typeface="Arial"/>
                <a:ea typeface="Arial"/>
                <a:cs typeface="Arial"/>
              </a:defRPr>
            </a:pPr>
            <a:r>
              <a:rPr sz="3600" b="1" i="0">
                <a:solidFill>
                  <a:srgbClr val="FAFAF5"/>
                </a:solidFill>
                <a:latin typeface="Arial"/>
                <a:ea typeface="Arial"/>
                <a:cs typeface="Arial"/>
              </a:rPr>
              <a:t>=</a:t>
            </a:r>
          </a:p>
        </p:txBody>
      </p:sp>
      <p:sp>
        <p:nvSpPr>
          <p:cNvPr id="8" name="auth-use">
            <a:extLst xmlns:a="http://schemas.openxmlformats.org/drawingml/2006/main">
              <a:ext uri="{FF2B5EF4-FFF2-40B4-BE49-F238E27FC236}">
                <a16:creationId xmlns:a16="http://schemas.microsoft.com/office/drawing/2014/main" id="{0AA16752-BEA1-49B7-842E-7D44F0296DC0}"/>
              </a:ext>
            </a:extLst>
          </p:cNvPr>
          <p:cNvSpPr>
            <a:spLocks xmlns:a="http://schemas.openxmlformats.org/drawingml/2006/main" noGrp="1"/>
          </p:cNvSpPr>
          <p:nvPr/>
        </p:nvSpPr>
        <p:spPr>
          <a:xfrm xmlns:a="http://schemas.openxmlformats.org/drawingml/2006/main">
            <a:off x="8458200" y="2095500"/>
            <a:ext cx="2762250" cy="1190625"/>
          </a:xfrm>
          <a:prstGeom xmlns:a="http://schemas.openxmlformats.org/drawingml/2006/main" prst="roundRect">
            <a:avLst>
              <a:gd name="adj" fmla="val 9600"/>
            </a:avLst>
          </a:prstGeom>
          <a:solidFill xmlns:a="http://schemas.openxmlformats.org/drawingml/2006/main">
            <a:srgbClr val="0B5D43"/>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550" b="1" i="0">
                <a:solidFill>
                  <a:srgbClr val="FAFAF5"/>
                </a:solidFill>
                <a:latin typeface="Arial"/>
                <a:ea typeface="Arial"/>
                <a:cs typeface="Arial"/>
              </a:defRPr>
            </a:pPr>
            <a:r>
              <a:rPr sz="2550" b="1" i="0">
                <a:solidFill>
                  <a:srgbClr val="FAFAF5"/>
                </a:solidFill>
                <a:latin typeface="Arial"/>
                <a:ea typeface="Arial"/>
                <a:cs typeface="Arial"/>
              </a:rPr>
              <a:t>AUTHENTIC</a:t>
            </a:r>
          </a:p>
          <a:p xmlns:a="http://schemas.openxmlformats.org/drawingml/2006/main">
            <a:pPr algn="ctr">
              <a:defRPr sz="2550" b="1" i="0">
                <a:solidFill>
                  <a:srgbClr val="FAFAF5"/>
                </a:solidFill>
                <a:latin typeface="Arial"/>
                <a:ea typeface="Arial"/>
                <a:cs typeface="Arial"/>
              </a:defRPr>
            </a:pPr>
            <a:r>
              <a:rPr sz="2550" b="1" i="0">
                <a:solidFill>
                  <a:srgbClr val="FAFAF5"/>
                </a:solidFill>
                <a:latin typeface="Arial"/>
                <a:ea typeface="Arial"/>
                <a:cs typeface="Arial"/>
              </a:rPr>
              <a:t>USE</a:t>
            </a:r>
          </a:p>
        </p:txBody>
      </p:sp>
      <p:sp>
        <p:nvSpPr>
          <p:cNvPr id="9" name="auth-principle">
            <a:extLst xmlns:a="http://schemas.openxmlformats.org/drawingml/2006/main">
              <a:ext uri="{FF2B5EF4-FFF2-40B4-BE49-F238E27FC236}">
                <a16:creationId xmlns:a16="http://schemas.microsoft.com/office/drawing/2014/main" id="{2A7CED78-1083-4E10-95ED-045E6ED42029}"/>
              </a:ext>
            </a:extLst>
          </p:cNvPr>
          <p:cNvSpPr>
            <a:spLocks xmlns:a="http://schemas.openxmlformats.org/drawingml/2006/main" noGrp="1"/>
          </p:cNvSpPr>
          <p:nvPr/>
        </p:nvSpPr>
        <p:spPr>
          <a:xfrm xmlns:a="http://schemas.openxmlformats.org/drawingml/2006/main">
            <a:off x="1714500" y="4191000"/>
            <a:ext cx="8763000" cy="876300"/>
          </a:xfrm>
          <a:prstGeom xmlns:a="http://schemas.openxmlformats.org/drawingml/2006/main" prst="roundRect">
            <a:avLst>
              <a:gd name="adj" fmla="val 13043"/>
            </a:avLst>
          </a:prstGeom>
          <a:solidFill xmlns:a="http://schemas.openxmlformats.org/drawingml/2006/main">
            <a:srgbClr val="FAFAF5"/>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550" b="1" i="0">
                <a:solidFill>
                  <a:srgbClr val="073F31"/>
                </a:solidFill>
                <a:latin typeface="Arial"/>
                <a:ea typeface="Arial"/>
                <a:cs typeface="Arial"/>
              </a:defRPr>
            </a:pPr>
            <a:r>
              <a:rPr sz="2550" b="1" i="0">
                <a:solidFill>
                  <a:srgbClr val="073F31"/>
                </a:solidFill>
                <a:latin typeface="Arial"/>
                <a:ea typeface="Arial"/>
                <a:cs typeface="Arial"/>
              </a:rPr>
              <a:t>Keep the source. Grade the task and the support.</a:t>
            </a:r>
          </a:p>
        </p:txBody>
      </p:sp>
      <p:sp>
        <p:nvSpPr>
          <p:cNvPr id="10" name="auth-small">
            <a:extLst xmlns:a="http://schemas.openxmlformats.org/drawingml/2006/main">
              <a:ext uri="{FF2B5EF4-FFF2-40B4-BE49-F238E27FC236}">
                <a16:creationId xmlns:a16="http://schemas.microsoft.com/office/drawing/2014/main" id="{B2F02AE9-88C8-42EA-ABEC-785F0B78E5C7}"/>
              </a:ext>
            </a:extLst>
          </p:cNvPr>
          <p:cNvSpPr>
            <a:spLocks xmlns:a="http://schemas.openxmlformats.org/drawingml/2006/main" noGrp="1"/>
          </p:cNvSpPr>
          <p:nvPr/>
        </p:nvSpPr>
        <p:spPr>
          <a:xfrm xmlns:a="http://schemas.openxmlformats.org/drawingml/2006/main">
            <a:off x="1952625" y="5429250"/>
            <a:ext cx="8286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425" b="0" i="0">
                <a:solidFill>
                  <a:srgbClr val="F7E8D3"/>
                </a:solidFill>
                <a:latin typeface="Arial"/>
                <a:ea typeface="Arial"/>
                <a:cs typeface="Arial"/>
              </a:defRPr>
            </a:pPr>
            <a:r>
              <a:rPr sz="1425" b="0" i="0">
                <a:solidFill>
                  <a:srgbClr val="F7E8D3"/>
                </a:solidFill>
                <a:latin typeface="Arial"/>
                <a:ea typeface="Arial"/>
                <a:cs typeface="Arial"/>
              </a:rPr>
              <a:t>Shorten by omission when necessary—but do not assume that every real-world source needs rewriting.</a:t>
            </a:r>
          </a:p>
        </p:txBody>
      </p:sp>
      <p:sp>
        <p:nvSpPr>
          <p:cNvPr id="11" name="footer-url-5">
            <a:extLst xmlns:a="http://schemas.openxmlformats.org/drawingml/2006/main">
              <a:ext uri="{FF2B5EF4-FFF2-40B4-BE49-F238E27FC236}">
                <a16:creationId xmlns:a16="http://schemas.microsoft.com/office/drawing/2014/main" id="{0BD45D68-FCF7-4C8C-8294-9F6AF39C62C6}"/>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F7E8D3"/>
                </a:solidFill>
                <a:latin typeface="Arial"/>
                <a:ea typeface="Arial"/>
                <a:cs typeface="Arial"/>
              </a:defRPr>
            </a:pPr>
            <a:r>
              <a:rPr sz="825" b="0" i="0">
                <a:solidFill>
                  <a:srgbClr val="F7E8D3"/>
                </a:solidFill>
                <a:latin typeface="Arial"/>
                <a:ea typeface="Arial"/>
                <a:cs typeface="Arial"/>
              </a:rPr>
              <a:t>teacherdevelopment.tailtiu.org</a:t>
            </a:r>
          </a:p>
        </p:txBody>
      </p:sp>
      <p:sp>
        <p:nvSpPr>
          <p:cNvPr id="12" name="footer-number-5">
            <a:extLst xmlns:a="http://schemas.openxmlformats.org/drawingml/2006/main">
              <a:ext uri="{FF2B5EF4-FFF2-40B4-BE49-F238E27FC236}">
                <a16:creationId xmlns:a16="http://schemas.microsoft.com/office/drawing/2014/main" id="{B8216AB6-B259-41A4-8053-82C9D79C4C95}"/>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F7E8D3"/>
                </a:solidFill>
                <a:latin typeface="Arial"/>
                <a:ea typeface="Arial"/>
                <a:cs typeface="Arial"/>
              </a:defRPr>
            </a:pPr>
            <a:r>
              <a:rPr sz="825" b="0" i="0">
                <a:solidFill>
                  <a:srgbClr val="F7E8D3"/>
                </a:solidFill>
                <a:latin typeface="Arial"/>
                <a:ea typeface="Arial"/>
                <a:cs typeface="Arial"/>
              </a:rPr>
              <a:t>5</a:t>
            </a:r>
          </a:p>
        </p:txBody>
      </p:sp>
    </p:spTree>
    <p:extLst>
      <p:ext uri="{BB962C8B-B14F-4D97-AF65-F5344CB8AC3E}">
        <p14:creationId xmlns:p14="http://schemas.microsoft.com/office/powerpoint/2010/main" val="1299656808"/>
      </p:ext>
    </p:extLst>
  </p:cSld>
</p:sld>
</file>

<file path=ppt/slides/slide6.xml><?xml version="1.0" encoding="utf-8"?>
<p:sld xmlns:p="http://schemas.openxmlformats.org/presentationml/2006/main">
  <p:cSld>
    <p:bg>
      <p:bgPr>
        <a:solidFill xmlns:a="http://schemas.openxmlformats.org/drawingml/2006/main">
          <a:srgbClr val="FAFAF5"/>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D468E5A8-5D1C-4CA1-A035-D612549BFD4F}"/>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3B466E47-AD73-429A-89CD-C0DCD78855B4}"/>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073F31"/>
                </a:solidFill>
                <a:latin typeface="Arial"/>
                <a:ea typeface="Arial"/>
                <a:cs typeface="Arial"/>
              </a:defRPr>
            </a:pPr>
            <a:r>
              <a:rPr sz="2850" b="1" i="0">
                <a:solidFill>
                  <a:srgbClr val="073F31"/>
                </a:solidFill>
                <a:latin typeface="Arial"/>
                <a:ea typeface="Arial"/>
                <a:cs typeface="Arial"/>
              </a:rPr>
              <a:t>The barrier is often preparation, not belief</a:t>
            </a:r>
          </a:p>
        </p:txBody>
      </p:sp>
      <p:sp>
        <p:nvSpPr>
          <p:cNvPr id="3" name="title-rule">
            <a:extLst xmlns:a="http://schemas.openxmlformats.org/drawingml/2006/main">
              <a:ext uri="{FF2B5EF4-FFF2-40B4-BE49-F238E27FC236}">
                <a16:creationId xmlns:a16="http://schemas.microsoft.com/office/drawing/2014/main" id="{D7849E8A-F3A6-45FF-86B4-26DF9E079CC7}"/>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planning-chain">
            <a:extLst xmlns:a="http://schemas.openxmlformats.org/drawingml/2006/main">
              <a:ext uri="{FF2B5EF4-FFF2-40B4-BE49-F238E27FC236}">
                <a16:creationId xmlns:a16="http://schemas.microsoft.com/office/drawing/2014/main" id="{02AD458E-6BAF-42CD-9395-29D78BF068A6}"/>
              </a:ext>
            </a:extLst>
          </p:cNvPr>
          <p:cNvSpPr>
            <a:spLocks xmlns:a="http://schemas.openxmlformats.org/drawingml/2006/main" noGrp="1"/>
          </p:cNvSpPr>
          <p:nvPr/>
        </p:nvSpPr>
        <p:spPr>
          <a:xfrm xmlns:a="http://schemas.openxmlformats.org/drawingml/2006/main">
            <a:off x="781050" y="2095500"/>
            <a:ext cx="10629900" cy="714375"/>
          </a:xfrm>
          <a:prstGeom xmlns:a="http://schemas.openxmlformats.org/drawingml/2006/main" prst="roundRect">
            <a:avLst>
              <a:gd name="adj" fmla="val 16000"/>
            </a:avLst>
          </a:prstGeom>
          <a:solidFill xmlns:a="http://schemas.openxmlformats.org/drawingml/2006/main">
            <a:srgbClr val="DDE8E1"/>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950" b="1" i="0">
                <a:solidFill>
                  <a:srgbClr val="073F31"/>
                </a:solidFill>
                <a:latin typeface="Arial"/>
                <a:ea typeface="Arial"/>
                <a:cs typeface="Arial"/>
              </a:defRPr>
            </a:pPr>
            <a:r>
              <a:rPr sz="1950" b="1" i="0">
                <a:solidFill>
                  <a:srgbClr val="073F31"/>
                </a:solidFill>
                <a:latin typeface="Arial"/>
                <a:ea typeface="Arial"/>
                <a:cs typeface="Arial"/>
              </a:rPr>
              <a:t>FIND  →  TRANSCRIBE  →  ANALYSE  →  SELECT  →  DESIGN  →  CHECK</a:t>
            </a:r>
          </a:p>
        </p:txBody>
      </p:sp>
      <p:sp>
        <p:nvSpPr>
          <p:cNvPr id="5" name="planning-ai">
            <a:extLst xmlns:a="http://schemas.openxmlformats.org/drawingml/2006/main">
              <a:ext uri="{FF2B5EF4-FFF2-40B4-BE49-F238E27FC236}">
                <a16:creationId xmlns:a16="http://schemas.microsoft.com/office/drawing/2014/main" id="{EAD71199-4D74-442B-A19B-9D6E9F70F1C7}"/>
              </a:ext>
            </a:extLst>
          </p:cNvPr>
          <p:cNvSpPr>
            <a:spLocks xmlns:a="http://schemas.openxmlformats.org/drawingml/2006/main" noGrp="1"/>
          </p:cNvSpPr>
          <p:nvPr/>
        </p:nvSpPr>
        <p:spPr>
          <a:xfrm xmlns:a="http://schemas.openxmlformats.org/drawingml/2006/main">
            <a:off x="952500" y="3524250"/>
            <a:ext cx="4762500" cy="666750"/>
          </a:xfrm>
          <a:prstGeom xmlns:a="http://schemas.openxmlformats.org/drawingml/2006/main" prst="roundRect">
            <a:avLst>
              <a:gd name="adj" fmla="val 17143"/>
            </a:avLst>
          </a:prstGeom>
          <a:solidFill xmlns:a="http://schemas.openxmlformats.org/drawingml/2006/main">
            <a:srgbClr val="0B5D43"/>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325" b="1" i="0">
                <a:solidFill>
                  <a:srgbClr val="FFFFFF"/>
                </a:solidFill>
                <a:latin typeface="Arial"/>
                <a:ea typeface="Arial"/>
                <a:cs typeface="Arial"/>
              </a:defRPr>
            </a:pPr>
            <a:r>
              <a:rPr sz="2325" b="1" i="0">
                <a:solidFill>
                  <a:srgbClr val="FFFFFF"/>
                </a:solidFill>
                <a:latin typeface="Arial"/>
                <a:ea typeface="Arial"/>
                <a:cs typeface="Arial"/>
              </a:rPr>
              <a:t>AI can accelerate the first pass.</a:t>
            </a:r>
          </a:p>
        </p:txBody>
      </p:sp>
      <p:sp>
        <p:nvSpPr>
          <p:cNvPr id="6" name="planning-teacher">
            <a:extLst xmlns:a="http://schemas.openxmlformats.org/drawingml/2006/main">
              <a:ext uri="{FF2B5EF4-FFF2-40B4-BE49-F238E27FC236}">
                <a16:creationId xmlns:a16="http://schemas.microsoft.com/office/drawing/2014/main" id="{C1699860-9898-4BFA-A0F4-3143E240CADB}"/>
              </a:ext>
            </a:extLst>
          </p:cNvPr>
          <p:cNvSpPr>
            <a:spLocks xmlns:a="http://schemas.openxmlformats.org/drawingml/2006/main" noGrp="1"/>
          </p:cNvSpPr>
          <p:nvPr/>
        </p:nvSpPr>
        <p:spPr>
          <a:xfrm xmlns:a="http://schemas.openxmlformats.org/drawingml/2006/main">
            <a:off x="6477000" y="3333750"/>
            <a:ext cx="4762500" cy="1047750"/>
          </a:xfrm>
          <a:prstGeom xmlns:a="http://schemas.openxmlformats.org/drawingml/2006/main" prst="roundRect">
            <a:avLst>
              <a:gd name="adj" fmla="val 10909"/>
            </a:avLst>
          </a:prstGeom>
          <a:solidFill xmlns:a="http://schemas.openxmlformats.org/drawingml/2006/main">
            <a:srgbClr val="F28C28"/>
          </a:solidFill>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75" b="1" i="0">
                <a:solidFill>
                  <a:srgbClr val="073F31"/>
                </a:solidFill>
                <a:latin typeface="Arial"/>
                <a:ea typeface="Arial"/>
                <a:cs typeface="Arial"/>
              </a:defRPr>
            </a:pPr>
            <a:r>
              <a:rPr sz="2175" b="1" i="0">
                <a:solidFill>
                  <a:srgbClr val="073F31"/>
                </a:solidFill>
                <a:latin typeface="Arial"/>
                <a:ea typeface="Arial"/>
                <a:cs typeface="Arial"/>
              </a:rPr>
              <a:t>The teacher knows the learners and validates the result.</a:t>
            </a:r>
          </a:p>
        </p:txBody>
      </p:sp>
      <p:sp>
        <p:nvSpPr>
          <p:cNvPr id="7" name="planning-conclusion">
            <a:extLst xmlns:a="http://schemas.openxmlformats.org/drawingml/2006/main">
              <a:ext uri="{FF2B5EF4-FFF2-40B4-BE49-F238E27FC236}">
                <a16:creationId xmlns:a16="http://schemas.microsoft.com/office/drawing/2014/main" id="{145AEE15-4502-4B0B-A301-367F4EF56D8C}"/>
              </a:ext>
            </a:extLst>
          </p:cNvPr>
          <p:cNvSpPr>
            <a:spLocks xmlns:a="http://schemas.openxmlformats.org/drawingml/2006/main" noGrp="1"/>
          </p:cNvSpPr>
          <p:nvPr/>
        </p:nvSpPr>
        <p:spPr>
          <a:xfrm xmlns:a="http://schemas.openxmlformats.org/drawingml/2006/main">
            <a:off x="1571625" y="5095875"/>
            <a:ext cx="9048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875" b="1" i="0">
                <a:solidFill>
                  <a:srgbClr val="17302A"/>
                </a:solidFill>
                <a:latin typeface="Arial"/>
                <a:ea typeface="Arial"/>
                <a:cs typeface="Arial"/>
              </a:defRPr>
            </a:pPr>
            <a:r>
              <a:rPr sz="1875" b="1" i="0">
                <a:solidFill>
                  <a:srgbClr val="17302A"/>
                </a:solidFill>
                <a:latin typeface="Arial"/>
                <a:ea typeface="Arial"/>
                <a:cs typeface="Arial"/>
              </a:rPr>
              <a:t>The goal is not more material. It is a faster route to one defensible activity.</a:t>
            </a:r>
          </a:p>
        </p:txBody>
      </p:sp>
      <p:sp>
        <p:nvSpPr>
          <p:cNvPr id="8" name="footer-url-6">
            <a:extLst xmlns:a="http://schemas.openxmlformats.org/drawingml/2006/main">
              <a:ext uri="{FF2B5EF4-FFF2-40B4-BE49-F238E27FC236}">
                <a16:creationId xmlns:a16="http://schemas.microsoft.com/office/drawing/2014/main" id="{64E9F81F-9A3E-4411-AB73-3032819B1689}"/>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0B5D43"/>
                </a:solidFill>
                <a:latin typeface="Arial"/>
                <a:ea typeface="Arial"/>
                <a:cs typeface="Arial"/>
              </a:defRPr>
            </a:pPr>
            <a:r>
              <a:rPr sz="825" b="0" i="0">
                <a:solidFill>
                  <a:srgbClr val="0B5D43"/>
                </a:solidFill>
                <a:latin typeface="Arial"/>
                <a:ea typeface="Arial"/>
                <a:cs typeface="Arial"/>
              </a:rPr>
              <a:t>teacherdevelopment.tailtiu.org</a:t>
            </a:r>
          </a:p>
        </p:txBody>
      </p:sp>
      <p:sp>
        <p:nvSpPr>
          <p:cNvPr id="9" name="footer-number-6">
            <a:extLst xmlns:a="http://schemas.openxmlformats.org/drawingml/2006/main">
              <a:ext uri="{FF2B5EF4-FFF2-40B4-BE49-F238E27FC236}">
                <a16:creationId xmlns:a16="http://schemas.microsoft.com/office/drawing/2014/main" id="{6A0FBA33-4CEC-42F8-B7B2-2301C7E55C3E}"/>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0B5D43"/>
                </a:solidFill>
                <a:latin typeface="Arial"/>
                <a:ea typeface="Arial"/>
                <a:cs typeface="Arial"/>
              </a:defRPr>
            </a:pPr>
            <a:r>
              <a:rPr sz="825" b="0" i="0">
                <a:solidFill>
                  <a:srgbClr val="0B5D43"/>
                </a:solidFill>
                <a:latin typeface="Arial"/>
                <a:ea typeface="Arial"/>
                <a:cs typeface="Arial"/>
              </a:rPr>
              <a:t>6</a:t>
            </a:r>
          </a:p>
        </p:txBody>
      </p:sp>
    </p:spTree>
    <p:extLst>
      <p:ext uri="{BB962C8B-B14F-4D97-AF65-F5344CB8AC3E}">
        <p14:creationId xmlns:p14="http://schemas.microsoft.com/office/powerpoint/2010/main" val="1440588993"/>
      </p:ext>
    </p:extLst>
  </p:cSld>
</p:sld>
</file>

<file path=ppt/slides/slide7.xml><?xml version="1.0" encoding="utf-8"?>
<p:sld xmlns:p="http://schemas.openxmlformats.org/presentationml/2006/main">
  <p:cSld>
    <p:bg>
      <p:bgPr>
        <a:solidFill xmlns:a="http://schemas.openxmlformats.org/drawingml/2006/main">
          <a:srgbClr val="073F31"/>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21208712-AB8E-4020-B0A9-58B782E01BCD}"/>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B5DAC702-D082-4482-89CA-05A5D40BC566}"/>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FAFAF5"/>
                </a:solidFill>
                <a:latin typeface="Arial"/>
                <a:ea typeface="Arial"/>
                <a:cs typeface="Arial"/>
              </a:defRPr>
            </a:pPr>
            <a:r>
              <a:rPr sz="2850" b="1" i="0">
                <a:solidFill>
                  <a:srgbClr val="FAFAF5"/>
                </a:solidFill>
                <a:latin typeface="Arial"/>
                <a:ea typeface="Arial"/>
                <a:cs typeface="Arial"/>
              </a:rPr>
              <a:t>The REAL loop keeps the teacher in control</a:t>
            </a:r>
          </a:p>
        </p:txBody>
      </p:sp>
      <p:sp>
        <p:nvSpPr>
          <p:cNvPr id="3" name="title-rule">
            <a:extLst xmlns:a="http://schemas.openxmlformats.org/drawingml/2006/main">
              <a:ext uri="{FF2B5EF4-FFF2-40B4-BE49-F238E27FC236}">
                <a16:creationId xmlns:a16="http://schemas.microsoft.com/office/drawing/2014/main" id="{FEAE3575-2AD1-43EA-B566-432AA1F389C6}"/>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real-line">
            <a:extLst xmlns:a="http://schemas.openxmlformats.org/drawingml/2006/main">
              <a:ext uri="{FF2B5EF4-FFF2-40B4-BE49-F238E27FC236}">
                <a16:creationId xmlns:a16="http://schemas.microsoft.com/office/drawing/2014/main" id="{8F23E66A-5BC9-44B7-8633-F4465A556FC0}"/>
              </a:ext>
            </a:extLst>
          </p:cNvPr>
          <p:cNvSpPr>
            <a:spLocks xmlns:a="http://schemas.openxmlformats.org/drawingml/2006/main" noGrp="1"/>
          </p:cNvSpPr>
          <p:nvPr/>
        </p:nvSpPr>
        <p:spPr>
          <a:xfrm xmlns:a="http://schemas.openxmlformats.org/drawingml/2006/main">
            <a:off x="1238250" y="2714625"/>
            <a:ext cx="969645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5" name="real-circle-R">
            <a:extLst xmlns:a="http://schemas.openxmlformats.org/drawingml/2006/main">
              <a:ext uri="{FF2B5EF4-FFF2-40B4-BE49-F238E27FC236}">
                <a16:creationId xmlns:a16="http://schemas.microsoft.com/office/drawing/2014/main" id="{7C40B736-5B56-430C-8160-2B6E759F2E55}"/>
              </a:ext>
            </a:extLst>
          </p:cNvPr>
          <p:cNvSpPr>
            <a:spLocks xmlns:a="http://schemas.openxmlformats.org/drawingml/2006/main" noGrp="1"/>
          </p:cNvSpPr>
          <p:nvPr/>
        </p:nvSpPr>
        <p:spPr>
          <a:xfrm xmlns:a="http://schemas.openxmlformats.org/drawingml/2006/main">
            <a:off x="1295400" y="2133600"/>
            <a:ext cx="914400" cy="91440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6" name="real-letter-R">
            <a:extLst xmlns:a="http://schemas.openxmlformats.org/drawingml/2006/main">
              <a:ext uri="{FF2B5EF4-FFF2-40B4-BE49-F238E27FC236}">
                <a16:creationId xmlns:a16="http://schemas.microsoft.com/office/drawing/2014/main" id="{F930D6AD-E164-4424-8AA8-842DEE8BD40D}"/>
              </a:ext>
            </a:extLst>
          </p:cNvPr>
          <p:cNvSpPr>
            <a:spLocks xmlns:a="http://schemas.openxmlformats.org/drawingml/2006/main" noGrp="1"/>
          </p:cNvSpPr>
          <p:nvPr/>
        </p:nvSpPr>
        <p:spPr>
          <a:xfrm xmlns:a="http://schemas.openxmlformats.org/drawingml/2006/main">
            <a:off x="1295400" y="2133600"/>
            <a:ext cx="9144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3450" b="1" i="0">
                <a:solidFill>
                  <a:srgbClr val="073F31"/>
                </a:solidFill>
                <a:latin typeface="Arial"/>
                <a:ea typeface="Arial"/>
                <a:cs typeface="Arial"/>
              </a:defRPr>
            </a:pPr>
            <a:r>
              <a:rPr sz="3450" b="1" i="0">
                <a:solidFill>
                  <a:srgbClr val="073F31"/>
                </a:solidFill>
                <a:latin typeface="Arial"/>
                <a:ea typeface="Arial"/>
                <a:cs typeface="Arial"/>
              </a:rPr>
              <a:t>R</a:t>
            </a:r>
          </a:p>
        </p:txBody>
      </p:sp>
      <p:sp>
        <p:nvSpPr>
          <p:cNvPr id="7" name="real-title-R">
            <a:extLst xmlns:a="http://schemas.openxmlformats.org/drawingml/2006/main">
              <a:ext uri="{FF2B5EF4-FFF2-40B4-BE49-F238E27FC236}">
                <a16:creationId xmlns:a16="http://schemas.microsoft.com/office/drawing/2014/main" id="{967811B8-2EA5-47FA-903E-2922D0DFCE66}"/>
              </a:ext>
            </a:extLst>
          </p:cNvPr>
          <p:cNvSpPr>
            <a:spLocks xmlns:a="http://schemas.openxmlformats.org/drawingml/2006/main" noGrp="1"/>
          </p:cNvSpPr>
          <p:nvPr/>
        </p:nvSpPr>
        <p:spPr>
          <a:xfrm xmlns:a="http://schemas.openxmlformats.org/drawingml/2006/main">
            <a:off x="704850" y="3333750"/>
            <a:ext cx="20955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575" b="1" i="0">
                <a:solidFill>
                  <a:srgbClr val="F28C28"/>
                </a:solidFill>
                <a:latin typeface="Arial"/>
                <a:ea typeface="Arial"/>
                <a:cs typeface="Arial"/>
              </a:defRPr>
            </a:pPr>
            <a:r>
              <a:rPr sz="1575" b="1" i="0">
                <a:solidFill>
                  <a:srgbClr val="F28C28"/>
                </a:solidFill>
                <a:latin typeface="Arial"/>
                <a:ea typeface="Arial"/>
                <a:cs typeface="Arial"/>
              </a:rPr>
              <a:t>RELEVANCE</a:t>
            </a:r>
          </a:p>
        </p:txBody>
      </p:sp>
      <p:sp>
        <p:nvSpPr>
          <p:cNvPr id="8" name="real-desc-R">
            <a:extLst xmlns:a="http://schemas.openxmlformats.org/drawingml/2006/main">
              <a:ext uri="{FF2B5EF4-FFF2-40B4-BE49-F238E27FC236}">
                <a16:creationId xmlns:a16="http://schemas.microsoft.com/office/drawing/2014/main" id="{AADFFF10-7703-432A-B5FB-1B9CE73AE2D4}"/>
              </a:ext>
            </a:extLst>
          </p:cNvPr>
          <p:cNvSpPr>
            <a:spLocks xmlns:a="http://schemas.openxmlformats.org/drawingml/2006/main" noGrp="1"/>
          </p:cNvSpPr>
          <p:nvPr/>
        </p:nvSpPr>
        <p:spPr>
          <a:xfrm xmlns:a="http://schemas.openxmlformats.org/drawingml/2006/main">
            <a:off x="704850" y="3781425"/>
            <a:ext cx="2095500" cy="1285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Why this source?</a:t>
            </a:r>
          </a:p>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Why these learners?</a:t>
            </a:r>
          </a:p>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Why now?</a:t>
            </a:r>
          </a:p>
        </p:txBody>
      </p:sp>
      <p:sp>
        <p:nvSpPr>
          <p:cNvPr id="9" name="real-circle-E">
            <a:extLst xmlns:a="http://schemas.openxmlformats.org/drawingml/2006/main">
              <a:ext uri="{FF2B5EF4-FFF2-40B4-BE49-F238E27FC236}">
                <a16:creationId xmlns:a16="http://schemas.microsoft.com/office/drawing/2014/main" id="{7021C815-EABA-4BDC-BFD4-B4AD736B1CD3}"/>
              </a:ext>
            </a:extLst>
          </p:cNvPr>
          <p:cNvSpPr>
            <a:spLocks xmlns:a="http://schemas.openxmlformats.org/drawingml/2006/main" noGrp="1"/>
          </p:cNvSpPr>
          <p:nvPr/>
        </p:nvSpPr>
        <p:spPr>
          <a:xfrm xmlns:a="http://schemas.openxmlformats.org/drawingml/2006/main">
            <a:off x="4114800" y="2133600"/>
            <a:ext cx="914400" cy="914400"/>
          </a:xfrm>
          <a:prstGeom xmlns:a="http://schemas.openxmlformats.org/drawingml/2006/main" prst="ellipse">
            <a:avLst/>
          </a:prstGeom>
          <a:solidFill xmlns:a="http://schemas.openxmlformats.org/drawingml/2006/main">
            <a:srgbClr val="FAFAF5"/>
          </a:solidFill>
          <a:ln xmlns:a="http://schemas.openxmlformats.org/drawingml/2006/main" w="0">
            <a:noFill/>
            <a:prstDash val="solid"/>
          </a:ln>
        </p:spPr>
      </p:sp>
      <p:sp>
        <p:nvSpPr>
          <p:cNvPr id="10" name="real-letter-E">
            <a:extLst xmlns:a="http://schemas.openxmlformats.org/drawingml/2006/main">
              <a:ext uri="{FF2B5EF4-FFF2-40B4-BE49-F238E27FC236}">
                <a16:creationId xmlns:a16="http://schemas.microsoft.com/office/drawing/2014/main" id="{9F3B6E4D-2016-477A-A778-7344E6623512}"/>
              </a:ext>
            </a:extLst>
          </p:cNvPr>
          <p:cNvSpPr>
            <a:spLocks xmlns:a="http://schemas.openxmlformats.org/drawingml/2006/main" noGrp="1"/>
          </p:cNvSpPr>
          <p:nvPr/>
        </p:nvSpPr>
        <p:spPr>
          <a:xfrm xmlns:a="http://schemas.openxmlformats.org/drawingml/2006/main">
            <a:off x="4114800" y="2133600"/>
            <a:ext cx="9144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3450" b="1" i="0">
                <a:solidFill>
                  <a:srgbClr val="0B5D43"/>
                </a:solidFill>
                <a:latin typeface="Arial"/>
                <a:ea typeface="Arial"/>
                <a:cs typeface="Arial"/>
              </a:defRPr>
            </a:pPr>
            <a:r>
              <a:rPr sz="3450" b="1" i="0">
                <a:solidFill>
                  <a:srgbClr val="0B5D43"/>
                </a:solidFill>
                <a:latin typeface="Arial"/>
                <a:ea typeface="Arial"/>
                <a:cs typeface="Arial"/>
              </a:rPr>
              <a:t>E</a:t>
            </a:r>
          </a:p>
        </p:txBody>
      </p:sp>
      <p:sp>
        <p:nvSpPr>
          <p:cNvPr id="11" name="real-title-E">
            <a:extLst xmlns:a="http://schemas.openxmlformats.org/drawingml/2006/main">
              <a:ext uri="{FF2B5EF4-FFF2-40B4-BE49-F238E27FC236}">
                <a16:creationId xmlns:a16="http://schemas.microsoft.com/office/drawing/2014/main" id="{CF85A55A-A02F-4EF8-9917-C4BB59BF7508}"/>
              </a:ext>
            </a:extLst>
          </p:cNvPr>
          <p:cNvSpPr>
            <a:spLocks xmlns:a="http://schemas.openxmlformats.org/drawingml/2006/main" noGrp="1"/>
          </p:cNvSpPr>
          <p:nvPr/>
        </p:nvSpPr>
        <p:spPr>
          <a:xfrm xmlns:a="http://schemas.openxmlformats.org/drawingml/2006/main">
            <a:off x="3524250" y="3333750"/>
            <a:ext cx="20955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575" b="1" i="0">
                <a:solidFill>
                  <a:srgbClr val="F28C28"/>
                </a:solidFill>
                <a:latin typeface="Arial"/>
                <a:ea typeface="Arial"/>
                <a:cs typeface="Arial"/>
              </a:defRPr>
            </a:pPr>
            <a:r>
              <a:rPr sz="1575" b="1" i="0">
                <a:solidFill>
                  <a:srgbClr val="F28C28"/>
                </a:solidFill>
                <a:latin typeface="Arial"/>
                <a:ea typeface="Arial"/>
                <a:cs typeface="Arial"/>
              </a:rPr>
              <a:t>EVALUATE</a:t>
            </a:r>
          </a:p>
        </p:txBody>
      </p:sp>
      <p:sp>
        <p:nvSpPr>
          <p:cNvPr id="12" name="real-desc-E">
            <a:extLst xmlns:a="http://schemas.openxmlformats.org/drawingml/2006/main">
              <a:ext uri="{FF2B5EF4-FFF2-40B4-BE49-F238E27FC236}">
                <a16:creationId xmlns:a16="http://schemas.microsoft.com/office/drawing/2014/main" id="{35633BF1-7F33-42E8-918C-F54ED0845EFD}"/>
              </a:ext>
            </a:extLst>
          </p:cNvPr>
          <p:cNvSpPr>
            <a:spLocks xmlns:a="http://schemas.openxmlformats.org/drawingml/2006/main" noGrp="1"/>
          </p:cNvSpPr>
          <p:nvPr/>
        </p:nvSpPr>
        <p:spPr>
          <a:xfrm xmlns:a="http://schemas.openxmlformats.org/drawingml/2006/main">
            <a:off x="3524250" y="3781425"/>
            <a:ext cx="2095500" cy="1285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Use AI to surface</a:t>
            </a:r>
          </a:p>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possibilities,</a:t>
            </a:r>
          </a:p>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barriers and risks.</a:t>
            </a:r>
          </a:p>
        </p:txBody>
      </p:sp>
      <p:sp>
        <p:nvSpPr>
          <p:cNvPr id="13" name="real-circle-A">
            <a:extLst xmlns:a="http://schemas.openxmlformats.org/drawingml/2006/main">
              <a:ext uri="{FF2B5EF4-FFF2-40B4-BE49-F238E27FC236}">
                <a16:creationId xmlns:a16="http://schemas.microsoft.com/office/drawing/2014/main" id="{532EDDB9-ED97-48A2-AA93-6814EE5C70F1}"/>
              </a:ext>
            </a:extLst>
          </p:cNvPr>
          <p:cNvSpPr>
            <a:spLocks xmlns:a="http://schemas.openxmlformats.org/drawingml/2006/main" noGrp="1"/>
          </p:cNvSpPr>
          <p:nvPr/>
        </p:nvSpPr>
        <p:spPr>
          <a:xfrm xmlns:a="http://schemas.openxmlformats.org/drawingml/2006/main">
            <a:off x="6934200" y="2133600"/>
            <a:ext cx="914400" cy="914400"/>
          </a:xfrm>
          <a:prstGeom xmlns:a="http://schemas.openxmlformats.org/drawingml/2006/main" prst="ellipse">
            <a:avLst/>
          </a:prstGeom>
          <a:solidFill xmlns:a="http://schemas.openxmlformats.org/drawingml/2006/main">
            <a:srgbClr val="F28C28"/>
          </a:solidFill>
          <a:ln xmlns:a="http://schemas.openxmlformats.org/drawingml/2006/main" w="0">
            <a:noFill/>
            <a:prstDash val="solid"/>
          </a:ln>
        </p:spPr>
      </p:sp>
      <p:sp>
        <p:nvSpPr>
          <p:cNvPr id="14" name="real-letter-A">
            <a:extLst xmlns:a="http://schemas.openxmlformats.org/drawingml/2006/main">
              <a:ext uri="{FF2B5EF4-FFF2-40B4-BE49-F238E27FC236}">
                <a16:creationId xmlns:a16="http://schemas.microsoft.com/office/drawing/2014/main" id="{02B21391-B5F9-40A0-B91C-556D6C2F7946}"/>
              </a:ext>
            </a:extLst>
          </p:cNvPr>
          <p:cNvSpPr>
            <a:spLocks xmlns:a="http://schemas.openxmlformats.org/drawingml/2006/main" noGrp="1"/>
          </p:cNvSpPr>
          <p:nvPr/>
        </p:nvSpPr>
        <p:spPr>
          <a:xfrm xmlns:a="http://schemas.openxmlformats.org/drawingml/2006/main">
            <a:off x="6934200" y="2133600"/>
            <a:ext cx="9144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3450" b="1" i="0">
                <a:solidFill>
                  <a:srgbClr val="073F31"/>
                </a:solidFill>
                <a:latin typeface="Arial"/>
                <a:ea typeface="Arial"/>
                <a:cs typeface="Arial"/>
              </a:defRPr>
            </a:pPr>
            <a:r>
              <a:rPr sz="3450" b="1" i="0">
                <a:solidFill>
                  <a:srgbClr val="073F31"/>
                </a:solidFill>
                <a:latin typeface="Arial"/>
                <a:ea typeface="Arial"/>
                <a:cs typeface="Arial"/>
              </a:rPr>
              <a:t>A</a:t>
            </a:r>
          </a:p>
        </p:txBody>
      </p:sp>
      <p:sp>
        <p:nvSpPr>
          <p:cNvPr id="15" name="real-title-A">
            <a:extLst xmlns:a="http://schemas.openxmlformats.org/drawingml/2006/main">
              <a:ext uri="{FF2B5EF4-FFF2-40B4-BE49-F238E27FC236}">
                <a16:creationId xmlns:a16="http://schemas.microsoft.com/office/drawing/2014/main" id="{80612977-9142-4CC1-BA81-F98573244E08}"/>
              </a:ext>
            </a:extLst>
          </p:cNvPr>
          <p:cNvSpPr>
            <a:spLocks xmlns:a="http://schemas.openxmlformats.org/drawingml/2006/main" noGrp="1"/>
          </p:cNvSpPr>
          <p:nvPr/>
        </p:nvSpPr>
        <p:spPr>
          <a:xfrm xmlns:a="http://schemas.openxmlformats.org/drawingml/2006/main">
            <a:off x="6343650" y="3333750"/>
            <a:ext cx="20955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575" b="1" i="0">
                <a:solidFill>
                  <a:srgbClr val="F28C28"/>
                </a:solidFill>
                <a:latin typeface="Arial"/>
                <a:ea typeface="Arial"/>
                <a:cs typeface="Arial"/>
              </a:defRPr>
            </a:pPr>
            <a:r>
              <a:rPr sz="1575" b="1" i="0">
                <a:solidFill>
                  <a:srgbClr val="F28C28"/>
                </a:solidFill>
                <a:latin typeface="Arial"/>
                <a:ea typeface="Arial"/>
                <a:cs typeface="Arial"/>
              </a:rPr>
              <a:t>ADAPT</a:t>
            </a:r>
          </a:p>
        </p:txBody>
      </p:sp>
      <p:sp>
        <p:nvSpPr>
          <p:cNvPr id="16" name="real-desc-A">
            <a:extLst xmlns:a="http://schemas.openxmlformats.org/drawingml/2006/main">
              <a:ext uri="{FF2B5EF4-FFF2-40B4-BE49-F238E27FC236}">
                <a16:creationId xmlns:a16="http://schemas.microsoft.com/office/drawing/2014/main" id="{1E72794A-0B5A-4D75-8172-F74EC7F9AB3C}"/>
              </a:ext>
            </a:extLst>
          </p:cNvPr>
          <p:cNvSpPr>
            <a:spLocks xmlns:a="http://schemas.openxmlformats.org/drawingml/2006/main" noGrp="1"/>
          </p:cNvSpPr>
          <p:nvPr/>
        </p:nvSpPr>
        <p:spPr>
          <a:xfrm xmlns:a="http://schemas.openxmlformats.org/drawingml/2006/main">
            <a:off x="6343650" y="3781425"/>
            <a:ext cx="2095500" cy="1285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Adapt the task</a:t>
            </a:r>
          </a:p>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and support—not</a:t>
            </a:r>
          </a:p>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automatically the source.</a:t>
            </a:r>
          </a:p>
        </p:txBody>
      </p:sp>
      <p:sp>
        <p:nvSpPr>
          <p:cNvPr id="17" name="real-circle-L">
            <a:extLst xmlns:a="http://schemas.openxmlformats.org/drawingml/2006/main">
              <a:ext uri="{FF2B5EF4-FFF2-40B4-BE49-F238E27FC236}">
                <a16:creationId xmlns:a16="http://schemas.microsoft.com/office/drawing/2014/main" id="{CBE7645D-EBA9-4780-A0F1-CD62B1ABAEB1}"/>
              </a:ext>
            </a:extLst>
          </p:cNvPr>
          <p:cNvSpPr>
            <a:spLocks xmlns:a="http://schemas.openxmlformats.org/drawingml/2006/main" noGrp="1"/>
          </p:cNvSpPr>
          <p:nvPr/>
        </p:nvSpPr>
        <p:spPr>
          <a:xfrm xmlns:a="http://schemas.openxmlformats.org/drawingml/2006/main">
            <a:off x="9753600" y="2133600"/>
            <a:ext cx="914400" cy="914400"/>
          </a:xfrm>
          <a:prstGeom xmlns:a="http://schemas.openxmlformats.org/drawingml/2006/main" prst="ellipse">
            <a:avLst/>
          </a:prstGeom>
          <a:solidFill xmlns:a="http://schemas.openxmlformats.org/drawingml/2006/main">
            <a:srgbClr val="FAFAF5"/>
          </a:solidFill>
          <a:ln xmlns:a="http://schemas.openxmlformats.org/drawingml/2006/main" w="0">
            <a:noFill/>
            <a:prstDash val="solid"/>
          </a:ln>
        </p:spPr>
      </p:sp>
      <p:sp>
        <p:nvSpPr>
          <p:cNvPr id="18" name="real-letter-L">
            <a:extLst xmlns:a="http://schemas.openxmlformats.org/drawingml/2006/main">
              <a:ext uri="{FF2B5EF4-FFF2-40B4-BE49-F238E27FC236}">
                <a16:creationId xmlns:a16="http://schemas.microsoft.com/office/drawing/2014/main" id="{CCE94513-33EB-45C2-B5C5-8C8CF924A87D}"/>
              </a:ext>
            </a:extLst>
          </p:cNvPr>
          <p:cNvSpPr>
            <a:spLocks xmlns:a="http://schemas.openxmlformats.org/drawingml/2006/main" noGrp="1"/>
          </p:cNvSpPr>
          <p:nvPr/>
        </p:nvSpPr>
        <p:spPr>
          <a:xfrm xmlns:a="http://schemas.openxmlformats.org/drawingml/2006/main">
            <a:off x="9753600" y="2133600"/>
            <a:ext cx="9144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3450" b="1" i="0">
                <a:solidFill>
                  <a:srgbClr val="0B5D43"/>
                </a:solidFill>
                <a:latin typeface="Arial"/>
                <a:ea typeface="Arial"/>
                <a:cs typeface="Arial"/>
              </a:defRPr>
            </a:pPr>
            <a:r>
              <a:rPr sz="3450" b="1" i="0">
                <a:solidFill>
                  <a:srgbClr val="0B5D43"/>
                </a:solidFill>
                <a:latin typeface="Arial"/>
                <a:ea typeface="Arial"/>
                <a:cs typeface="Arial"/>
              </a:rPr>
              <a:t>L</a:t>
            </a:r>
          </a:p>
        </p:txBody>
      </p:sp>
      <p:sp>
        <p:nvSpPr>
          <p:cNvPr id="19" name="real-title-L">
            <a:extLst xmlns:a="http://schemas.openxmlformats.org/drawingml/2006/main">
              <a:ext uri="{FF2B5EF4-FFF2-40B4-BE49-F238E27FC236}">
                <a16:creationId xmlns:a16="http://schemas.microsoft.com/office/drawing/2014/main" id="{9E3A59DA-3069-49C8-8F1A-2B35006843AD}"/>
              </a:ext>
            </a:extLst>
          </p:cNvPr>
          <p:cNvSpPr>
            <a:spLocks xmlns:a="http://schemas.openxmlformats.org/drawingml/2006/main" noGrp="1"/>
          </p:cNvSpPr>
          <p:nvPr/>
        </p:nvSpPr>
        <p:spPr>
          <a:xfrm xmlns:a="http://schemas.openxmlformats.org/drawingml/2006/main">
            <a:off x="9163050" y="3333750"/>
            <a:ext cx="20955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575" b="1" i="0">
                <a:solidFill>
                  <a:srgbClr val="F28C28"/>
                </a:solidFill>
                <a:latin typeface="Arial"/>
                <a:ea typeface="Arial"/>
                <a:cs typeface="Arial"/>
              </a:defRPr>
            </a:pPr>
            <a:r>
              <a:rPr sz="1575" b="1" i="0">
                <a:solidFill>
                  <a:srgbClr val="F28C28"/>
                </a:solidFill>
                <a:latin typeface="Arial"/>
                <a:ea typeface="Arial"/>
                <a:cs typeface="Arial"/>
              </a:rPr>
              <a:t>LOOK AGAIN</a:t>
            </a:r>
          </a:p>
        </p:txBody>
      </p:sp>
      <p:sp>
        <p:nvSpPr>
          <p:cNvPr id="20" name="real-desc-L">
            <a:extLst xmlns:a="http://schemas.openxmlformats.org/drawingml/2006/main">
              <a:ext uri="{FF2B5EF4-FFF2-40B4-BE49-F238E27FC236}">
                <a16:creationId xmlns:a16="http://schemas.microsoft.com/office/drawing/2014/main" id="{D4B59508-4909-4EB3-9F09-22E2F2A57287}"/>
              </a:ext>
            </a:extLst>
          </p:cNvPr>
          <p:cNvSpPr>
            <a:spLocks xmlns:a="http://schemas.openxmlformats.org/drawingml/2006/main" noGrp="1"/>
          </p:cNvSpPr>
          <p:nvPr/>
        </p:nvSpPr>
        <p:spPr>
          <a:xfrm xmlns:a="http://schemas.openxmlformats.org/drawingml/2006/main">
            <a:off x="9163050" y="3781425"/>
            <a:ext cx="2095500" cy="1285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Check accuracy,</a:t>
            </a:r>
          </a:p>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appropriacy and</a:t>
            </a:r>
          </a:p>
          <a:p xmlns:a="http://schemas.openxmlformats.org/drawingml/2006/main">
            <a:pPr algn="ctr">
              <a:defRPr sz="1575" b="0" i="0">
                <a:solidFill>
                  <a:srgbClr val="FAFAF5"/>
                </a:solidFill>
                <a:latin typeface="Arial"/>
                <a:ea typeface="Arial"/>
                <a:cs typeface="Arial"/>
              </a:defRPr>
            </a:pPr>
            <a:r>
              <a:rPr sz="1575" b="0" i="0">
                <a:solidFill>
                  <a:srgbClr val="FAFAF5"/>
                </a:solidFill>
                <a:latin typeface="Arial"/>
                <a:ea typeface="Arial"/>
                <a:cs typeface="Arial"/>
              </a:rPr>
              <a:t>classroom value.</a:t>
            </a:r>
          </a:p>
        </p:txBody>
      </p:sp>
      <p:sp>
        <p:nvSpPr>
          <p:cNvPr id="21" name="real-bottom">
            <a:extLst xmlns:a="http://schemas.openxmlformats.org/drawingml/2006/main">
              <a:ext uri="{FF2B5EF4-FFF2-40B4-BE49-F238E27FC236}">
                <a16:creationId xmlns:a16="http://schemas.microsoft.com/office/drawing/2014/main" id="{1E0AE96D-7226-48DE-B832-E823A2E1AE3F}"/>
              </a:ext>
            </a:extLst>
          </p:cNvPr>
          <p:cNvSpPr>
            <a:spLocks xmlns:a="http://schemas.openxmlformats.org/drawingml/2006/main" noGrp="1"/>
          </p:cNvSpPr>
          <p:nvPr/>
        </p:nvSpPr>
        <p:spPr>
          <a:xfrm xmlns:a="http://schemas.openxmlformats.org/drawingml/2006/main">
            <a:off x="1619250" y="5619750"/>
            <a:ext cx="8953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800" b="1" i="0">
                <a:solidFill>
                  <a:srgbClr val="F7E8D3"/>
                </a:solidFill>
                <a:latin typeface="Arial"/>
                <a:ea typeface="Arial"/>
                <a:cs typeface="Arial"/>
              </a:defRPr>
            </a:pPr>
            <a:r>
              <a:rPr sz="1800" b="1" i="0">
                <a:solidFill>
                  <a:srgbClr val="F7E8D3"/>
                </a:solidFill>
                <a:latin typeface="Arial"/>
                <a:ea typeface="Arial"/>
                <a:cs typeface="Arial"/>
              </a:rPr>
              <a:t>The model supplies options. Professional judgement supplies the lesson.</a:t>
            </a:r>
          </a:p>
        </p:txBody>
      </p:sp>
      <p:sp>
        <p:nvSpPr>
          <p:cNvPr id="22" name="footer-url-7">
            <a:extLst xmlns:a="http://schemas.openxmlformats.org/drawingml/2006/main">
              <a:ext uri="{FF2B5EF4-FFF2-40B4-BE49-F238E27FC236}">
                <a16:creationId xmlns:a16="http://schemas.microsoft.com/office/drawing/2014/main" id="{75A27E1E-5EB9-4DB0-BD4B-072E09A87F4F}"/>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F7E8D3"/>
                </a:solidFill>
                <a:latin typeface="Arial"/>
                <a:ea typeface="Arial"/>
                <a:cs typeface="Arial"/>
              </a:defRPr>
            </a:pPr>
            <a:r>
              <a:rPr sz="825" b="0" i="0">
                <a:solidFill>
                  <a:srgbClr val="F7E8D3"/>
                </a:solidFill>
                <a:latin typeface="Arial"/>
                <a:ea typeface="Arial"/>
                <a:cs typeface="Arial"/>
              </a:rPr>
              <a:t>teacherdevelopment.tailtiu.org</a:t>
            </a:r>
          </a:p>
        </p:txBody>
      </p:sp>
      <p:sp>
        <p:nvSpPr>
          <p:cNvPr id="23" name="footer-number-7">
            <a:extLst xmlns:a="http://schemas.openxmlformats.org/drawingml/2006/main">
              <a:ext uri="{FF2B5EF4-FFF2-40B4-BE49-F238E27FC236}">
                <a16:creationId xmlns:a16="http://schemas.microsoft.com/office/drawing/2014/main" id="{CB4D23EA-0D51-45B2-8ADD-D72817566DAA}"/>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F7E8D3"/>
                </a:solidFill>
                <a:latin typeface="Arial"/>
                <a:ea typeface="Arial"/>
                <a:cs typeface="Arial"/>
              </a:defRPr>
            </a:pPr>
            <a:r>
              <a:rPr sz="825" b="0" i="0">
                <a:solidFill>
                  <a:srgbClr val="F7E8D3"/>
                </a:solidFill>
                <a:latin typeface="Arial"/>
                <a:ea typeface="Arial"/>
                <a:cs typeface="Arial"/>
              </a:rPr>
              <a:t>7</a:t>
            </a:r>
          </a:p>
        </p:txBody>
      </p:sp>
    </p:spTree>
    <p:extLst>
      <p:ext uri="{BB962C8B-B14F-4D97-AF65-F5344CB8AC3E}">
        <p14:creationId xmlns:p14="http://schemas.microsoft.com/office/powerpoint/2010/main" val="1263967655"/>
      </p:ext>
    </p:extLst>
  </p:cSld>
</p:sld>
</file>

<file path=ppt/slides/slide8.xml><?xml version="1.0" encoding="utf-8"?>
<p:sld xmlns:p="http://schemas.openxmlformats.org/presentationml/2006/main">
  <p:cSld>
    <p:bg>
      <p:bgPr>
        <a:solidFill xmlns:a="http://schemas.openxmlformats.org/drawingml/2006/main">
          <a:srgbClr val="FAFAF5"/>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2CC1ED0F-29FC-4979-BFCC-EEAF5FB355E6}"/>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0926698D-A6A4-426B-A4B1-A5A0149BF503}"/>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073F31"/>
                </a:solidFill>
                <a:latin typeface="Arial"/>
                <a:ea typeface="Arial"/>
                <a:cs typeface="Arial"/>
              </a:defRPr>
            </a:pPr>
            <a:r>
              <a:rPr sz="2850" b="1" i="0">
                <a:solidFill>
                  <a:srgbClr val="073F31"/>
                </a:solidFill>
                <a:latin typeface="Arial"/>
                <a:ea typeface="Arial"/>
                <a:cs typeface="Arial"/>
              </a:rPr>
              <a:t>R: Relevance comes before language exploitation</a:t>
            </a:r>
          </a:p>
        </p:txBody>
      </p:sp>
      <p:sp>
        <p:nvSpPr>
          <p:cNvPr id="3" name="title-rule">
            <a:extLst xmlns:a="http://schemas.openxmlformats.org/drawingml/2006/main">
              <a:ext uri="{FF2B5EF4-FFF2-40B4-BE49-F238E27FC236}">
                <a16:creationId xmlns:a16="http://schemas.microsoft.com/office/drawing/2014/main" id="{AF61E92A-0DFC-487B-8854-9A309623BE56}"/>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r-question-1">
            <a:extLst xmlns:a="http://schemas.openxmlformats.org/drawingml/2006/main">
              <a:ext uri="{FF2B5EF4-FFF2-40B4-BE49-F238E27FC236}">
                <a16:creationId xmlns:a16="http://schemas.microsoft.com/office/drawing/2014/main" id="{40A02F8B-3BED-4FF5-9B3B-5606802A1449}"/>
              </a:ext>
            </a:extLst>
          </p:cNvPr>
          <p:cNvSpPr>
            <a:spLocks xmlns:a="http://schemas.openxmlformats.org/drawingml/2006/main" noGrp="1"/>
          </p:cNvSpPr>
          <p:nvPr/>
        </p:nvSpPr>
        <p:spPr>
          <a:xfrm xmlns:a="http://schemas.openxmlformats.org/drawingml/2006/main">
            <a:off x="857250" y="2095500"/>
            <a:ext cx="2857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850" b="1" i="0">
                <a:solidFill>
                  <a:srgbClr val="F28C28"/>
                </a:solidFill>
                <a:latin typeface="Arial"/>
                <a:ea typeface="Arial"/>
                <a:cs typeface="Arial"/>
              </a:defRPr>
            </a:pPr>
            <a:r>
              <a:rPr sz="2850" b="1" i="0">
                <a:solidFill>
                  <a:srgbClr val="F28C28"/>
                </a:solidFill>
                <a:latin typeface="Arial"/>
                <a:ea typeface="Arial"/>
                <a:cs typeface="Arial"/>
              </a:rPr>
              <a:t>WHY THIS?</a:t>
            </a:r>
          </a:p>
        </p:txBody>
      </p:sp>
      <p:sp>
        <p:nvSpPr>
          <p:cNvPr id="5" name="r-answer-1">
            <a:extLst xmlns:a="http://schemas.openxmlformats.org/drawingml/2006/main">
              <a:ext uri="{FF2B5EF4-FFF2-40B4-BE49-F238E27FC236}">
                <a16:creationId xmlns:a16="http://schemas.microsoft.com/office/drawing/2014/main" id="{42CF1A4C-4636-4617-B8B5-332806F42AD9}"/>
              </a:ext>
            </a:extLst>
          </p:cNvPr>
          <p:cNvSpPr>
            <a:spLocks xmlns:a="http://schemas.openxmlformats.org/drawingml/2006/main" noGrp="1"/>
          </p:cNvSpPr>
          <p:nvPr/>
        </p:nvSpPr>
        <p:spPr>
          <a:xfrm xmlns:a="http://schemas.openxmlformats.org/drawingml/2006/main">
            <a:off x="3714750" y="2076450"/>
            <a:ext cx="6953250"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175" b="1" i="0">
                <a:solidFill>
                  <a:srgbClr val="073F31"/>
                </a:solidFill>
                <a:latin typeface="Arial"/>
                <a:ea typeface="Arial"/>
                <a:cs typeface="Arial"/>
              </a:defRPr>
            </a:pPr>
            <a:r>
              <a:rPr sz="2175" b="1" i="0">
                <a:solidFill>
                  <a:srgbClr val="073F31"/>
                </a:solidFill>
                <a:latin typeface="Arial"/>
                <a:ea typeface="Arial"/>
                <a:cs typeface="Arial"/>
              </a:rPr>
              <a:t>A recognisable interest, need or real-life skill.</a:t>
            </a:r>
          </a:p>
        </p:txBody>
      </p:sp>
      <p:sp>
        <p:nvSpPr>
          <p:cNvPr id="6" name="r-question-2">
            <a:extLst xmlns:a="http://schemas.openxmlformats.org/drawingml/2006/main">
              <a:ext uri="{FF2B5EF4-FFF2-40B4-BE49-F238E27FC236}">
                <a16:creationId xmlns:a16="http://schemas.microsoft.com/office/drawing/2014/main" id="{CC283462-8586-4075-99C2-C7FAA01C9D2E}"/>
              </a:ext>
            </a:extLst>
          </p:cNvPr>
          <p:cNvSpPr>
            <a:spLocks xmlns:a="http://schemas.openxmlformats.org/drawingml/2006/main" noGrp="1"/>
          </p:cNvSpPr>
          <p:nvPr/>
        </p:nvSpPr>
        <p:spPr>
          <a:xfrm xmlns:a="http://schemas.openxmlformats.org/drawingml/2006/main">
            <a:off x="857250" y="3238500"/>
            <a:ext cx="2857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850" b="1" i="0">
                <a:solidFill>
                  <a:srgbClr val="F28C28"/>
                </a:solidFill>
                <a:latin typeface="Arial"/>
                <a:ea typeface="Arial"/>
                <a:cs typeface="Arial"/>
              </a:defRPr>
            </a:pPr>
            <a:r>
              <a:rPr sz="2850" b="1" i="0">
                <a:solidFill>
                  <a:srgbClr val="F28C28"/>
                </a:solidFill>
                <a:latin typeface="Arial"/>
                <a:ea typeface="Arial"/>
                <a:cs typeface="Arial"/>
              </a:rPr>
              <a:t>WHY THEM?</a:t>
            </a:r>
          </a:p>
        </p:txBody>
      </p:sp>
      <p:sp>
        <p:nvSpPr>
          <p:cNvPr id="7" name="r-answer-2">
            <a:extLst xmlns:a="http://schemas.openxmlformats.org/drawingml/2006/main">
              <a:ext uri="{FF2B5EF4-FFF2-40B4-BE49-F238E27FC236}">
                <a16:creationId xmlns:a16="http://schemas.microsoft.com/office/drawing/2014/main" id="{6CB910E5-0159-4615-AAF3-38C2C449626F}"/>
              </a:ext>
            </a:extLst>
          </p:cNvPr>
          <p:cNvSpPr>
            <a:spLocks xmlns:a="http://schemas.openxmlformats.org/drawingml/2006/main" noGrp="1"/>
          </p:cNvSpPr>
          <p:nvPr/>
        </p:nvSpPr>
        <p:spPr>
          <a:xfrm xmlns:a="http://schemas.openxmlformats.org/drawingml/2006/main">
            <a:off x="3714750" y="3219450"/>
            <a:ext cx="6953250"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175" b="1" i="0">
                <a:solidFill>
                  <a:srgbClr val="073F31"/>
                </a:solidFill>
                <a:latin typeface="Arial"/>
                <a:ea typeface="Arial"/>
                <a:cs typeface="Arial"/>
              </a:defRPr>
            </a:pPr>
            <a:r>
              <a:rPr sz="2175" b="1" i="0">
                <a:solidFill>
                  <a:srgbClr val="073F31"/>
                </a:solidFill>
                <a:latin typeface="Arial"/>
                <a:ea typeface="Arial"/>
                <a:cs typeface="Arial"/>
              </a:rPr>
              <a:t>The particular learners—not simply the teacher's interests.</a:t>
            </a:r>
          </a:p>
        </p:txBody>
      </p:sp>
      <p:sp>
        <p:nvSpPr>
          <p:cNvPr id="8" name="r-question-3">
            <a:extLst xmlns:a="http://schemas.openxmlformats.org/drawingml/2006/main">
              <a:ext uri="{FF2B5EF4-FFF2-40B4-BE49-F238E27FC236}">
                <a16:creationId xmlns:a16="http://schemas.microsoft.com/office/drawing/2014/main" id="{67C8A7FA-D024-4164-9EE7-490359784543}"/>
              </a:ext>
            </a:extLst>
          </p:cNvPr>
          <p:cNvSpPr>
            <a:spLocks xmlns:a="http://schemas.openxmlformats.org/drawingml/2006/main" noGrp="1"/>
          </p:cNvSpPr>
          <p:nvPr/>
        </p:nvSpPr>
        <p:spPr>
          <a:xfrm xmlns:a="http://schemas.openxmlformats.org/drawingml/2006/main">
            <a:off x="857250" y="4381500"/>
            <a:ext cx="2857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850" b="1" i="0">
                <a:solidFill>
                  <a:srgbClr val="F28C28"/>
                </a:solidFill>
                <a:latin typeface="Arial"/>
                <a:ea typeface="Arial"/>
                <a:cs typeface="Arial"/>
              </a:defRPr>
            </a:pPr>
            <a:r>
              <a:rPr sz="2850" b="1" i="0">
                <a:solidFill>
                  <a:srgbClr val="F28C28"/>
                </a:solidFill>
                <a:latin typeface="Arial"/>
                <a:ea typeface="Arial"/>
                <a:cs typeface="Arial"/>
              </a:rPr>
              <a:t>WHY NOW?</a:t>
            </a:r>
          </a:p>
        </p:txBody>
      </p:sp>
      <p:sp>
        <p:nvSpPr>
          <p:cNvPr id="9" name="r-answer-3">
            <a:extLst xmlns:a="http://schemas.openxmlformats.org/drawingml/2006/main">
              <a:ext uri="{FF2B5EF4-FFF2-40B4-BE49-F238E27FC236}">
                <a16:creationId xmlns:a16="http://schemas.microsoft.com/office/drawing/2014/main" id="{0893B1D1-39AA-4922-97B3-99D332D9BF00}"/>
              </a:ext>
            </a:extLst>
          </p:cNvPr>
          <p:cNvSpPr>
            <a:spLocks xmlns:a="http://schemas.openxmlformats.org/drawingml/2006/main" noGrp="1"/>
          </p:cNvSpPr>
          <p:nvPr/>
        </p:nvSpPr>
        <p:spPr>
          <a:xfrm xmlns:a="http://schemas.openxmlformats.org/drawingml/2006/main">
            <a:off x="3714750" y="4362450"/>
            <a:ext cx="6953250" cy="714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175" b="1" i="0">
                <a:solidFill>
                  <a:srgbClr val="073F31"/>
                </a:solidFill>
                <a:latin typeface="Arial"/>
                <a:ea typeface="Arial"/>
                <a:cs typeface="Arial"/>
              </a:defRPr>
            </a:pPr>
            <a:r>
              <a:rPr sz="2175" b="1" i="0">
                <a:solidFill>
                  <a:srgbClr val="073F31"/>
                </a:solidFill>
                <a:latin typeface="Arial"/>
                <a:ea typeface="Arial"/>
                <a:cs typeface="Arial"/>
              </a:rPr>
              <a:t>A useful moment in the course, not a random diversion.</a:t>
            </a:r>
          </a:p>
        </p:txBody>
      </p:sp>
      <p:sp>
        <p:nvSpPr>
          <p:cNvPr id="10" name="r-bottom">
            <a:extLst xmlns:a="http://schemas.openxmlformats.org/drawingml/2006/main">
              <a:ext uri="{FF2B5EF4-FFF2-40B4-BE49-F238E27FC236}">
                <a16:creationId xmlns:a16="http://schemas.microsoft.com/office/drawing/2014/main" id="{C1EEBB96-2AFC-4B58-BFD4-37BBA1611683}"/>
              </a:ext>
            </a:extLst>
          </p:cNvPr>
          <p:cNvSpPr>
            <a:spLocks xmlns:a="http://schemas.openxmlformats.org/drawingml/2006/main" noGrp="1"/>
          </p:cNvSpPr>
          <p:nvPr/>
        </p:nvSpPr>
        <p:spPr>
          <a:xfrm xmlns:a="http://schemas.openxmlformats.org/drawingml/2006/main">
            <a:off x="1381125" y="5619750"/>
            <a:ext cx="9429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650" b="1" i="0">
                <a:solidFill>
                  <a:srgbClr val="0B5D43"/>
                </a:solidFill>
                <a:latin typeface="Arial"/>
                <a:ea typeface="Arial"/>
                <a:cs typeface="Arial"/>
              </a:defRPr>
            </a:pPr>
            <a:r>
              <a:rPr sz="1650" b="1" i="0">
                <a:solidFill>
                  <a:srgbClr val="0B5D43"/>
                </a:solidFill>
                <a:latin typeface="Arial"/>
                <a:ea typeface="Arial"/>
                <a:cs typeface="Arial"/>
              </a:rPr>
              <a:t>A technically rich source is still the wrong source if the class has no reason to care.</a:t>
            </a:r>
          </a:p>
        </p:txBody>
      </p:sp>
      <p:sp>
        <p:nvSpPr>
          <p:cNvPr id="11" name="footer-url-8">
            <a:extLst xmlns:a="http://schemas.openxmlformats.org/drawingml/2006/main">
              <a:ext uri="{FF2B5EF4-FFF2-40B4-BE49-F238E27FC236}">
                <a16:creationId xmlns:a16="http://schemas.microsoft.com/office/drawing/2014/main" id="{D4155330-4DC6-401A-AB11-5BD12FB46E34}"/>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0B5D43"/>
                </a:solidFill>
                <a:latin typeface="Arial"/>
                <a:ea typeface="Arial"/>
                <a:cs typeface="Arial"/>
              </a:defRPr>
            </a:pPr>
            <a:r>
              <a:rPr sz="825" b="0" i="0">
                <a:solidFill>
                  <a:srgbClr val="0B5D43"/>
                </a:solidFill>
                <a:latin typeface="Arial"/>
                <a:ea typeface="Arial"/>
                <a:cs typeface="Arial"/>
              </a:rPr>
              <a:t>teacherdevelopment.tailtiu.org</a:t>
            </a:r>
          </a:p>
        </p:txBody>
      </p:sp>
      <p:sp>
        <p:nvSpPr>
          <p:cNvPr id="12" name="footer-number-8">
            <a:extLst xmlns:a="http://schemas.openxmlformats.org/drawingml/2006/main">
              <a:ext uri="{FF2B5EF4-FFF2-40B4-BE49-F238E27FC236}">
                <a16:creationId xmlns:a16="http://schemas.microsoft.com/office/drawing/2014/main" id="{73C013D9-6A19-4B89-B857-84269ECBB332}"/>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0B5D43"/>
                </a:solidFill>
                <a:latin typeface="Arial"/>
                <a:ea typeface="Arial"/>
                <a:cs typeface="Arial"/>
              </a:defRPr>
            </a:pPr>
            <a:r>
              <a:rPr sz="825" b="0" i="0">
                <a:solidFill>
                  <a:srgbClr val="0B5D43"/>
                </a:solidFill>
                <a:latin typeface="Arial"/>
                <a:ea typeface="Arial"/>
                <a:cs typeface="Arial"/>
              </a:rPr>
              <a:t>8</a:t>
            </a:r>
          </a:p>
        </p:txBody>
      </p:sp>
    </p:spTree>
    <p:extLst>
      <p:ext uri="{BB962C8B-B14F-4D97-AF65-F5344CB8AC3E}">
        <p14:creationId xmlns:p14="http://schemas.microsoft.com/office/powerpoint/2010/main" val="1679692276"/>
      </p:ext>
    </p:extLst>
  </p:cSld>
</p:sld>
</file>

<file path=ppt/slides/slide9.xml><?xml version="1.0" encoding="utf-8"?>
<p:sld xmlns:p="http://schemas.openxmlformats.org/presentationml/2006/main">
  <p:cSld>
    <p:bg>
      <p:bgPr>
        <a:solidFill xmlns:a="http://schemas.openxmlformats.org/drawingml/2006/main">
          <a:srgbClr val="073F31"/>
        </a:solidFill>
      </p:bgPr>
    </p:bg>
    <p:spTree>
      <p:nvGrpSpPr>
        <p:cNvPr id="1" name=""/>
        <p:cNvGrpSpPr/>
        <p:nvPr/>
      </p:nvGrpSpPr>
      <p:grpSpPr>
        <a:xfrm xmlns:a="http://schemas.openxmlformats.org/drawingml/2006/main"/>
      </p:grpSpPr>
      <p:sp>
        <p:nvSpPr>
          <p:cNvPr id="1" name="eyebrow">
            <a:extLst xmlns:a="http://schemas.openxmlformats.org/drawingml/2006/main">
              <a:ext uri="{FF2B5EF4-FFF2-40B4-BE49-F238E27FC236}">
                <a16:creationId xmlns:a16="http://schemas.microsoft.com/office/drawing/2014/main" id="{CEB24C36-E188-46C9-A08B-761D918C15CC}"/>
              </a:ext>
            </a:extLst>
          </p:cNvPr>
          <p:cNvSpPr>
            <a:spLocks xmlns:a="http://schemas.openxmlformats.org/drawingml/2006/main" noGrp="1"/>
          </p:cNvSpPr>
          <p:nvPr/>
        </p:nvSpPr>
        <p:spPr>
          <a:xfrm xmlns:a="http://schemas.openxmlformats.org/drawingml/2006/main">
            <a:off x="685800" y="3238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975" b="1" i="0">
                <a:solidFill>
                  <a:srgbClr val="F28C28"/>
                </a:solidFill>
                <a:latin typeface="Arial"/>
                <a:ea typeface="Arial"/>
                <a:cs typeface="Arial"/>
              </a:defRPr>
            </a:pPr>
            <a:r>
              <a:rPr sz="975" b="1" i="0">
                <a:solidFill>
                  <a:srgbClr val="F28C28"/>
                </a:solidFill>
                <a:latin typeface="Arial"/>
                <a:ea typeface="Arial"/>
                <a:cs typeface="Arial"/>
              </a:rPr>
              <a:t>TAILTIU TEACHER DEVELOPMENT</a:t>
            </a:r>
          </a:p>
        </p:txBody>
      </p:sp>
      <p:sp>
        <p:nvSpPr>
          <p:cNvPr id="2" name="slide-title">
            <a:extLst xmlns:a="http://schemas.openxmlformats.org/drawingml/2006/main">
              <a:ext uri="{FF2B5EF4-FFF2-40B4-BE49-F238E27FC236}">
                <a16:creationId xmlns:a16="http://schemas.microsoft.com/office/drawing/2014/main" id="{1B9D082D-D3AA-40D8-8F2C-6C1476B40DE0}"/>
              </a:ext>
            </a:extLst>
          </p:cNvPr>
          <p:cNvSpPr>
            <a:spLocks xmlns:a="http://schemas.openxmlformats.org/drawingml/2006/main" noGrp="1"/>
          </p:cNvSpPr>
          <p:nvPr/>
        </p:nvSpPr>
        <p:spPr>
          <a:xfrm xmlns:a="http://schemas.openxmlformats.org/drawingml/2006/main">
            <a:off x="685800" y="647700"/>
            <a:ext cx="108204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FAFAF5"/>
                </a:solidFill>
                <a:latin typeface="Arial"/>
                <a:ea typeface="Arial"/>
                <a:cs typeface="Arial"/>
              </a:defRPr>
            </a:pPr>
            <a:r>
              <a:rPr sz="2850" b="1" i="0">
                <a:solidFill>
                  <a:srgbClr val="FAFAF5"/>
                </a:solidFill>
                <a:latin typeface="Arial"/>
                <a:ea typeface="Arial"/>
                <a:cs typeface="Arial"/>
              </a:rPr>
              <a:t>E: Ask AI for options before asking for a lesson</a:t>
            </a:r>
          </a:p>
        </p:txBody>
      </p:sp>
      <p:sp>
        <p:nvSpPr>
          <p:cNvPr id="3" name="title-rule">
            <a:extLst xmlns:a="http://schemas.openxmlformats.org/drawingml/2006/main">
              <a:ext uri="{FF2B5EF4-FFF2-40B4-BE49-F238E27FC236}">
                <a16:creationId xmlns:a16="http://schemas.microsoft.com/office/drawing/2014/main" id="{FEF8EAA0-D1F8-40DD-B7A6-E06DB7AE88A3}"/>
              </a:ext>
            </a:extLst>
          </p:cNvPr>
          <p:cNvSpPr>
            <a:spLocks xmlns:a="http://schemas.openxmlformats.org/drawingml/2006/main" noGrp="1"/>
          </p:cNvSpPr>
          <p:nvPr/>
        </p:nvSpPr>
        <p:spPr>
          <a:xfrm xmlns:a="http://schemas.openxmlformats.org/drawingml/2006/main">
            <a:off x="685800" y="1371600"/>
            <a:ext cx="1600200" cy="47625"/>
          </a:xfrm>
          <a:prstGeom xmlns:a="http://schemas.openxmlformats.org/drawingml/2006/main" prst="rect">
            <a:avLst/>
          </a:prstGeom>
          <a:solidFill xmlns:a="http://schemas.openxmlformats.org/drawingml/2006/main">
            <a:srgbClr val="F28C28"/>
          </a:solidFill>
          <a:ln xmlns:a="http://schemas.openxmlformats.org/drawingml/2006/main" w="0">
            <a:noFill/>
            <a:prstDash val="solid"/>
          </a:ln>
        </p:spPr>
      </p:sp>
      <p:sp>
        <p:nvSpPr>
          <p:cNvPr id="4" name="e-lead">
            <a:extLst xmlns:a="http://schemas.openxmlformats.org/drawingml/2006/main">
              <a:ext uri="{FF2B5EF4-FFF2-40B4-BE49-F238E27FC236}">
                <a16:creationId xmlns:a16="http://schemas.microsoft.com/office/drawing/2014/main" id="{C89ED203-56F2-4872-879C-15FFB1B2C0F8}"/>
              </a:ext>
            </a:extLst>
          </p:cNvPr>
          <p:cNvSpPr>
            <a:spLocks xmlns:a="http://schemas.openxmlformats.org/drawingml/2006/main" noGrp="1"/>
          </p:cNvSpPr>
          <p:nvPr/>
        </p:nvSpPr>
        <p:spPr>
          <a:xfrm xmlns:a="http://schemas.openxmlformats.org/drawingml/2006/main">
            <a:off x="781050" y="2047875"/>
            <a:ext cx="3667125"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2850" b="1" i="0">
                <a:solidFill>
                  <a:srgbClr val="F28C28"/>
                </a:solidFill>
                <a:latin typeface="Arial"/>
                <a:ea typeface="Arial"/>
                <a:cs typeface="Arial"/>
              </a:defRPr>
            </a:pPr>
            <a:r>
              <a:rPr sz="2850" b="1" i="0">
                <a:solidFill>
                  <a:srgbClr val="F28C28"/>
                </a:solidFill>
                <a:latin typeface="Arial"/>
                <a:ea typeface="Arial"/>
                <a:cs typeface="Arial"/>
              </a:rPr>
              <a:t>ANALYSE FIRST.</a:t>
            </a:r>
          </a:p>
          <a:p xmlns:a="http://schemas.openxmlformats.org/drawingml/2006/main">
            <a:pPr algn="l">
              <a:defRPr sz="2850" b="1" i="0">
                <a:solidFill>
                  <a:srgbClr val="F28C28"/>
                </a:solidFill>
                <a:latin typeface="Arial"/>
                <a:ea typeface="Arial"/>
                <a:cs typeface="Arial"/>
              </a:defRPr>
            </a:pPr>
            <a:r>
              <a:rPr sz="2850" b="1" i="0">
                <a:solidFill>
                  <a:srgbClr val="F28C28"/>
                </a:solidFill>
                <a:latin typeface="Arial"/>
                <a:ea typeface="Arial"/>
                <a:cs typeface="Arial"/>
              </a:rPr>
              <a:t>DESIGN SECOND.</a:t>
            </a:r>
          </a:p>
        </p:txBody>
      </p:sp>
      <p:sp>
        <p:nvSpPr>
          <p:cNvPr id="5" name="e-list">
            <a:extLst xmlns:a="http://schemas.openxmlformats.org/drawingml/2006/main">
              <a:ext uri="{FF2B5EF4-FFF2-40B4-BE49-F238E27FC236}">
                <a16:creationId xmlns:a16="http://schemas.microsoft.com/office/drawing/2014/main" id="{9A3A3448-E393-438A-99A0-6DB826991AB8}"/>
              </a:ext>
            </a:extLst>
          </p:cNvPr>
          <p:cNvSpPr>
            <a:spLocks xmlns:a="http://schemas.openxmlformats.org/drawingml/2006/main" noGrp="1"/>
          </p:cNvSpPr>
          <p:nvPr/>
        </p:nvSpPr>
        <p:spPr>
          <a:xfrm xmlns:a="http://schemas.openxmlformats.org/drawingml/2006/main">
            <a:off x="800100" y="3524250"/>
            <a:ext cx="4191000" cy="2333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marL="20" indent="-12">
              <a:buChar char="•"/>
              <a:defRPr sz="1575">
                <a:solidFill>
                  <a:srgbClr val="FAFAF5"/>
                </a:solidFill>
                <a:latin typeface="Arial"/>
                <a:ea typeface="Arial"/>
                <a:cs typeface="Arial"/>
              </a:defRPr>
            </a:pPr>
            <a:r>
              <a:rPr sz="1575">
                <a:solidFill>
                  <a:srgbClr val="FAFAF5"/>
                </a:solidFill>
                <a:latin typeface="Arial"/>
                <a:ea typeface="Arial"/>
                <a:cs typeface="Arial"/>
              </a:rPr>
              <a:t>relevance to this class</a:t>
            </a:r>
          </a:p>
          <a:p xmlns:a="http://schemas.openxmlformats.org/drawingml/2006/main">
            <a:pPr marL="20" indent="-12">
              <a:buChar char="•"/>
              <a:defRPr sz="1575">
                <a:solidFill>
                  <a:srgbClr val="FAFAF5"/>
                </a:solidFill>
                <a:latin typeface="Arial"/>
                <a:ea typeface="Arial"/>
                <a:cs typeface="Arial"/>
              </a:defRPr>
            </a:pPr>
            <a:r>
              <a:rPr sz="1575">
                <a:solidFill>
                  <a:srgbClr val="FAFAF5"/>
                </a:solidFill>
                <a:latin typeface="Arial"/>
                <a:ea typeface="Arial"/>
                <a:cs typeface="Arial"/>
              </a:rPr>
              <a:t>likely comprehension barriers</a:t>
            </a:r>
          </a:p>
          <a:p xmlns:a="http://schemas.openxmlformats.org/drawingml/2006/main">
            <a:pPr marL="20" indent="-12">
              <a:buChar char="•"/>
              <a:defRPr sz="1575">
                <a:solidFill>
                  <a:srgbClr val="FAFAF5"/>
                </a:solidFill>
                <a:latin typeface="Arial"/>
                <a:ea typeface="Arial"/>
                <a:cs typeface="Arial"/>
              </a:defRPr>
            </a:pPr>
            <a:r>
              <a:rPr sz="1575">
                <a:solidFill>
                  <a:srgbClr val="FAFAF5"/>
                </a:solidFill>
                <a:latin typeface="Arial"/>
                <a:ea typeface="Arial"/>
                <a:cs typeface="Arial"/>
              </a:rPr>
              <a:t>three transferable language items</a:t>
            </a:r>
          </a:p>
          <a:p xmlns:a="http://schemas.openxmlformats.org/drawingml/2006/main">
            <a:pPr marL="20" indent="-12">
              <a:buChar char="•"/>
              <a:defRPr sz="1575">
                <a:solidFill>
                  <a:srgbClr val="FAFAF5"/>
                </a:solidFill>
                <a:latin typeface="Arial"/>
                <a:ea typeface="Arial"/>
                <a:cs typeface="Arial"/>
              </a:defRPr>
            </a:pPr>
            <a:r>
              <a:rPr sz="1575">
                <a:solidFill>
                  <a:srgbClr val="FAFAF5"/>
                </a:solidFill>
                <a:latin typeface="Arial"/>
                <a:ea typeface="Arial"/>
                <a:cs typeface="Arial"/>
              </a:rPr>
              <a:t>two possible real-world outcomes</a:t>
            </a:r>
          </a:p>
          <a:p xmlns:a="http://schemas.openxmlformats.org/drawingml/2006/main">
            <a:pPr marL="20" indent="-12">
              <a:buChar char="•"/>
              <a:defRPr sz="1575">
                <a:solidFill>
                  <a:srgbClr val="FAFAF5"/>
                </a:solidFill>
                <a:latin typeface="Arial"/>
                <a:ea typeface="Arial"/>
                <a:cs typeface="Arial"/>
              </a:defRPr>
            </a:pPr>
            <a:r>
              <a:rPr sz="1575">
                <a:solidFill>
                  <a:srgbClr val="FAFAF5"/>
                </a:solidFill>
                <a:latin typeface="Arial"/>
                <a:ea typeface="Arial"/>
                <a:cs typeface="Arial"/>
              </a:rPr>
              <a:t>sensitivity, access or copyright risks</a:t>
            </a:r>
          </a:p>
        </p:txBody>
      </p:sp>
      <p:sp>
        <p:nvSpPr>
          <p:cNvPr id="6" name="e-prompt">
            <a:extLst xmlns:a="http://schemas.openxmlformats.org/drawingml/2006/main">
              <a:ext uri="{FF2B5EF4-FFF2-40B4-BE49-F238E27FC236}">
                <a16:creationId xmlns:a16="http://schemas.microsoft.com/office/drawing/2014/main" id="{1D524AE1-3F4B-4625-A820-7670EAE99D77}"/>
              </a:ext>
            </a:extLst>
          </p:cNvPr>
          <p:cNvSpPr>
            <a:spLocks xmlns:a="http://schemas.openxmlformats.org/drawingml/2006/main" noGrp="1"/>
          </p:cNvSpPr>
          <p:nvPr/>
        </p:nvSpPr>
        <p:spPr>
          <a:xfrm xmlns:a="http://schemas.openxmlformats.org/drawingml/2006/main">
            <a:off x="5667375" y="1952625"/>
            <a:ext cx="5524500" cy="3143250"/>
          </a:xfrm>
          <a:prstGeom xmlns:a="http://schemas.openxmlformats.org/drawingml/2006/main" prst="roundRect">
            <a:avLst>
              <a:gd name="adj" fmla="val 3636"/>
            </a:avLst>
          </a:prstGeom>
          <a:solidFill xmlns:a="http://schemas.openxmlformats.org/drawingml/2006/main">
            <a:srgbClr val="FAFAF5"/>
          </a:solidFill>
          <a:ln xmlns:a="http://schemas.openxmlformats.org/drawingml/2006/main" w="28575">
            <a:solidFill>
              <a:srgbClr val="F28C28"/>
            </a:solidFill>
            <a:prstDash val="solid"/>
          </a:ln>
        </p:spPr>
        <p:txBody>
          <a:bodyPr xmlns:a="http://schemas.openxmlformats.org/drawingml/2006/main" wrap="square" lIns="266700" tIns="228600" rIns="266700" bIns="228600" anchor="t">
            <a:normAutofit fontScale="100000"/>
          </a:bodyPr>
          <a:lstStyle xmlns:a="http://schemas.openxmlformats.org/drawingml/2006/main"/>
          <a:p xmlns:a="http://schemas.openxmlformats.org/drawingml/2006/main">
            <a:pPr algn="l">
              <a:defRPr sz="1725" b="0" i="0">
                <a:solidFill>
                  <a:srgbClr val="073F31"/>
                </a:solidFill>
                <a:latin typeface="Arial"/>
                <a:ea typeface="Arial"/>
                <a:cs typeface="Arial"/>
              </a:defRPr>
            </a:pPr>
            <a:r>
              <a:rPr sz="1725" b="0" i="0">
                <a:solidFill>
                  <a:srgbClr val="073F31"/>
                </a:solidFill>
                <a:latin typeface="Arial"/>
                <a:ea typeface="Arial"/>
                <a:cs typeface="Arial"/>
              </a:rPr>
              <a:t>Analyse this source for [age / level / class].</a:t>
            </a:r>
          </a:p>
          <a:p xmlns:a="http://schemas.openxmlformats.org/drawingml/2006/main">
            <a:r>
              <a:t/>
            </a:r>
          </a:p>
          <a:p xmlns:a="http://schemas.openxmlformats.org/drawingml/2006/main">
            <a:pPr algn="l">
              <a:defRPr sz="1725" b="0" i="0">
                <a:solidFill>
                  <a:srgbClr val="073F31"/>
                </a:solidFill>
                <a:latin typeface="Arial"/>
                <a:ea typeface="Arial"/>
                <a:cs typeface="Arial"/>
              </a:defRPr>
            </a:pPr>
            <a:r>
              <a:rPr sz="1725" b="0" i="0">
                <a:solidFill>
                  <a:srgbClr val="073F31"/>
                </a:solidFill>
                <a:latin typeface="Arial"/>
                <a:ea typeface="Arial"/>
                <a:cs typeface="Arial"/>
              </a:rPr>
              <a:t>Identify relevance, barriers, three useful language items, two real-world outcomes and any risks.</a:t>
            </a:r>
          </a:p>
          <a:p xmlns:a="http://schemas.openxmlformats.org/drawingml/2006/main">
            <a:r>
              <a:t/>
            </a:r>
          </a:p>
          <a:p xmlns:a="http://schemas.openxmlformats.org/drawingml/2006/main">
            <a:pPr algn="l">
              <a:defRPr sz="1725" b="0" i="0">
                <a:solidFill>
                  <a:srgbClr val="073F31"/>
                </a:solidFill>
                <a:latin typeface="Arial"/>
                <a:ea typeface="Arial"/>
                <a:cs typeface="Arial"/>
              </a:defRPr>
            </a:pPr>
            <a:r>
              <a:rPr sz="1725" b="0" i="0">
                <a:solidFill>
                  <a:srgbClr val="073F31"/>
                </a:solidFill>
                <a:latin typeface="Arial"/>
                <a:ea typeface="Arial"/>
                <a:cs typeface="Arial"/>
              </a:rPr>
              <a:t>Do not rewrite it. Mark anything you cannot confirm.</a:t>
            </a:r>
          </a:p>
        </p:txBody>
      </p:sp>
      <p:sp>
        <p:nvSpPr>
          <p:cNvPr id="7" name="e-tool-note">
            <a:extLst xmlns:a="http://schemas.openxmlformats.org/drawingml/2006/main">
              <a:ext uri="{FF2B5EF4-FFF2-40B4-BE49-F238E27FC236}">
                <a16:creationId xmlns:a16="http://schemas.microsoft.com/office/drawing/2014/main" id="{261BC180-4F63-4466-945E-9AB80429C9B0}"/>
              </a:ext>
            </a:extLst>
          </p:cNvPr>
          <p:cNvSpPr>
            <a:spLocks xmlns:a="http://schemas.openxmlformats.org/drawingml/2006/main" noGrp="1"/>
          </p:cNvSpPr>
          <p:nvPr/>
        </p:nvSpPr>
        <p:spPr>
          <a:xfrm xmlns:a="http://schemas.openxmlformats.org/drawingml/2006/main">
            <a:off x="5619750" y="5429250"/>
            <a:ext cx="5619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200" b="0" i="1">
                <a:solidFill>
                  <a:srgbClr val="F7E8D3"/>
                </a:solidFill>
                <a:latin typeface="Arial"/>
                <a:ea typeface="Arial"/>
                <a:cs typeface="Arial"/>
              </a:defRPr>
            </a:pPr>
            <a:r>
              <a:rPr sz="1200" b="0" i="1">
                <a:solidFill>
                  <a:srgbClr val="F7E8D3"/>
                </a:solidFill>
                <a:latin typeface="Arial"/>
                <a:ea typeface="Arial"/>
                <a:cs typeface="Arial"/>
              </a:rPr>
              <a:t>Demonstration: EFL Lesson Planner by Oliver Aaron Robertson Jones</a:t>
            </a:r>
          </a:p>
          <a:p xmlns:a="http://schemas.openxmlformats.org/drawingml/2006/main">
            <a:pPr algn="ctr">
              <a:defRPr sz="1200" b="0" i="1">
                <a:solidFill>
                  <a:srgbClr val="F7E8D3"/>
                </a:solidFill>
                <a:latin typeface="Arial"/>
                <a:ea typeface="Arial"/>
                <a:cs typeface="Arial"/>
              </a:defRPr>
            </a:pPr>
            <a:r>
              <a:rPr sz="1200" b="0" i="1">
                <a:solidFill>
                  <a:srgbClr val="F7E8D3"/>
                </a:solidFill>
                <a:latin typeface="Arial"/>
                <a:ea typeface="Arial"/>
                <a:cs typeface="Arial"/>
              </a:rPr>
              <a:t>The workflow can be used with another suitable, institutionally approved model.</a:t>
            </a:r>
          </a:p>
        </p:txBody>
      </p:sp>
      <p:sp>
        <p:nvSpPr>
          <p:cNvPr id="8" name="footer-url-9">
            <a:extLst xmlns:a="http://schemas.openxmlformats.org/drawingml/2006/main">
              <a:ext uri="{FF2B5EF4-FFF2-40B4-BE49-F238E27FC236}">
                <a16:creationId xmlns:a16="http://schemas.microsoft.com/office/drawing/2014/main" id="{728161B4-5AA3-4B42-B310-04535E991C53}"/>
              </a:ext>
            </a:extLst>
          </p:cNvPr>
          <p:cNvSpPr>
            <a:spLocks xmlns:a="http://schemas.openxmlformats.org/drawingml/2006/main" noGrp="1"/>
          </p:cNvSpPr>
          <p:nvPr/>
        </p:nvSpPr>
        <p:spPr>
          <a:xfrm xmlns:a="http://schemas.openxmlformats.org/drawingml/2006/main">
            <a:off x="685800" y="6553200"/>
            <a:ext cx="4000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825" b="0" i="0">
                <a:solidFill>
                  <a:srgbClr val="F7E8D3"/>
                </a:solidFill>
                <a:latin typeface="Arial"/>
                <a:ea typeface="Arial"/>
                <a:cs typeface="Arial"/>
              </a:defRPr>
            </a:pPr>
            <a:r>
              <a:rPr sz="825" b="0" i="0">
                <a:solidFill>
                  <a:srgbClr val="F7E8D3"/>
                </a:solidFill>
                <a:latin typeface="Arial"/>
                <a:ea typeface="Arial"/>
                <a:cs typeface="Arial"/>
              </a:rPr>
              <a:t>teacherdevelopment.tailtiu.org</a:t>
            </a:r>
          </a:p>
        </p:txBody>
      </p:sp>
      <p:sp>
        <p:nvSpPr>
          <p:cNvPr id="9" name="footer-number-9">
            <a:extLst xmlns:a="http://schemas.openxmlformats.org/drawingml/2006/main">
              <a:ext uri="{FF2B5EF4-FFF2-40B4-BE49-F238E27FC236}">
                <a16:creationId xmlns:a16="http://schemas.microsoft.com/office/drawing/2014/main" id="{49E720D1-B938-4F24-BC3D-3B5030B84202}"/>
              </a:ext>
            </a:extLst>
          </p:cNvPr>
          <p:cNvSpPr>
            <a:spLocks xmlns:a="http://schemas.openxmlformats.org/drawingml/2006/main" noGrp="1"/>
          </p:cNvSpPr>
          <p:nvPr/>
        </p:nvSpPr>
        <p:spPr>
          <a:xfrm xmlns:a="http://schemas.openxmlformats.org/drawingml/2006/main">
            <a:off x="11144250" y="6553200"/>
            <a:ext cx="3619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defRPr sz="825" b="0" i="0">
                <a:solidFill>
                  <a:srgbClr val="F7E8D3"/>
                </a:solidFill>
                <a:latin typeface="Arial"/>
                <a:ea typeface="Arial"/>
                <a:cs typeface="Arial"/>
              </a:defRPr>
            </a:pPr>
            <a:r>
              <a:rPr sz="825" b="0" i="0">
                <a:solidFill>
                  <a:srgbClr val="F7E8D3"/>
                </a:solidFill>
                <a:latin typeface="Arial"/>
                <a:ea typeface="Arial"/>
                <a:cs typeface="Arial"/>
              </a:rPr>
              <a:t>9</a:t>
            </a:r>
          </a:p>
        </p:txBody>
      </p:sp>
    </p:spTree>
    <p:extLst>
      <p:ext uri="{BB962C8B-B14F-4D97-AF65-F5344CB8AC3E}">
        <p14:creationId xmlns:p14="http://schemas.microsoft.com/office/powerpoint/2010/main" val="190248569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2026-07-24T05:59:57.1040000Z</dcterms:created>
  <dcterms:modified xsi:type="dcterms:W3CDTF">2026-07-24T05:59:57.1040000Z</dcterms:modified>
</coreProperties>
</file>